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7" r:id="rId4"/>
    <p:sldMasterId id="2147483757" r:id="rId5"/>
  </p:sldMasterIdLst>
  <p:notesMasterIdLst>
    <p:notesMasterId r:id="rId19"/>
  </p:notesMasterIdLst>
  <p:handoutMasterIdLst>
    <p:handoutMasterId r:id="rId20"/>
  </p:handoutMasterIdLst>
  <p:sldIdLst>
    <p:sldId id="256" r:id="rId6"/>
    <p:sldId id="257" r:id="rId7"/>
    <p:sldId id="258" r:id="rId8"/>
    <p:sldId id="259" r:id="rId9"/>
    <p:sldId id="260" r:id="rId10"/>
    <p:sldId id="269" r:id="rId11"/>
    <p:sldId id="262" r:id="rId12"/>
    <p:sldId id="263" r:id="rId13"/>
    <p:sldId id="264" r:id="rId14"/>
    <p:sldId id="265" r:id="rId15"/>
    <p:sldId id="266" r:id="rId16"/>
    <p:sldId id="267"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1E32D-D3E0-87A8-6718-F0ADDE48E071}" v="8" dt="2020-09-01T02:43:25.1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3" d="100"/>
          <a:sy n="63" d="100"/>
        </p:scale>
        <p:origin x="1578" y="90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Dupont" userId="S::kdupont@theseniorsource.org::7e622a57-14a9-41e2-ae1d-9fe51d8cfa20" providerId="AD" clId="Web-{1C01E32D-D3E0-87A8-6718-F0ADDE48E071}"/>
    <pc:docChg chg="modSld">
      <pc:chgData name="Kristin Dupont" userId="S::kdupont@theseniorsource.org::7e622a57-14a9-41e2-ae1d-9fe51d8cfa20" providerId="AD" clId="Web-{1C01E32D-D3E0-87A8-6718-F0ADDE48E071}" dt="2020-09-01T02:43:25.169" v="7" actId="20577"/>
      <pc:docMkLst>
        <pc:docMk/>
      </pc:docMkLst>
      <pc:sldChg chg="modSp">
        <pc:chgData name="Kristin Dupont" userId="S::kdupont@theseniorsource.org::7e622a57-14a9-41e2-ae1d-9fe51d8cfa20" providerId="AD" clId="Web-{1C01E32D-D3E0-87A8-6718-F0ADDE48E071}" dt="2020-09-01T02:43:10.700" v="2" actId="20577"/>
        <pc:sldMkLst>
          <pc:docMk/>
          <pc:sldMk cId="1453216315" sldId="263"/>
        </pc:sldMkLst>
        <pc:spChg chg="mod">
          <ac:chgData name="Kristin Dupont" userId="S::kdupont@theseniorsource.org::7e622a57-14a9-41e2-ae1d-9fe51d8cfa20" providerId="AD" clId="Web-{1C01E32D-D3E0-87A8-6718-F0ADDE48E071}" dt="2020-09-01T02:43:10.700" v="2" actId="20577"/>
          <ac:spMkLst>
            <pc:docMk/>
            <pc:sldMk cId="1453216315" sldId="263"/>
            <ac:spMk id="3" creationId="{EE573DB4-818E-4FB0-BB7A-A44C6D154470}"/>
          </ac:spMkLst>
        </pc:spChg>
      </pc:sldChg>
      <pc:sldChg chg="modSp">
        <pc:chgData name="Kristin Dupont" userId="S::kdupont@theseniorsource.org::7e622a57-14a9-41e2-ae1d-9fe51d8cfa20" providerId="AD" clId="Web-{1C01E32D-D3E0-87A8-6718-F0ADDE48E071}" dt="2020-09-01T02:43:25.169" v="6" actId="20577"/>
        <pc:sldMkLst>
          <pc:docMk/>
          <pc:sldMk cId="2500857124" sldId="264"/>
        </pc:sldMkLst>
        <pc:spChg chg="mod">
          <ac:chgData name="Kristin Dupont" userId="S::kdupont@theseniorsource.org::7e622a57-14a9-41e2-ae1d-9fe51d8cfa20" providerId="AD" clId="Web-{1C01E32D-D3E0-87A8-6718-F0ADDE48E071}" dt="2020-09-01T02:43:25.169" v="6" actId="20577"/>
          <ac:spMkLst>
            <pc:docMk/>
            <pc:sldMk cId="2500857124" sldId="264"/>
            <ac:spMk id="3" creationId="{7FCCC943-3D1B-4480-BEBA-8D85E9B7100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36B8A0-5945-1347-8D16-D518F05ACE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5BAEDE8-0561-FA46-9527-8109A4D490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8137B3-4514-5840-BA18-BB28A0D81D55}" type="datetimeFigureOut">
              <a:rPr lang="en-US" smtClean="0"/>
              <a:t>8/31/2020</a:t>
            </a:fld>
            <a:endParaRPr lang="en-US"/>
          </a:p>
        </p:txBody>
      </p:sp>
      <p:sp>
        <p:nvSpPr>
          <p:cNvPr id="4" name="Footer Placeholder 3">
            <a:extLst>
              <a:ext uri="{FF2B5EF4-FFF2-40B4-BE49-F238E27FC236}">
                <a16:creationId xmlns:a16="http://schemas.microsoft.com/office/drawing/2014/main" id="{07E37F86-E8E9-DF40-AD80-920E11DAA0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94C88A-7E9E-6F4E-9941-A08B4807CF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0375D9-32AB-354A-8053-55032C7388ED}" type="slidenum">
              <a:rPr lang="en-US" smtClean="0"/>
              <a:t>‹#›</a:t>
            </a:fld>
            <a:endParaRPr lang="en-US"/>
          </a:p>
        </p:txBody>
      </p:sp>
    </p:spTree>
    <p:extLst>
      <p:ext uri="{BB962C8B-B14F-4D97-AF65-F5344CB8AC3E}">
        <p14:creationId xmlns:p14="http://schemas.microsoft.com/office/powerpoint/2010/main" val="803389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2E239-03FA-6F41-96C7-CE9B64282514}" type="datetimeFigureOut">
              <a:rPr lang="en-US" smtClean="0"/>
              <a:t>8/31/2020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5156B-1586-C040-B5E8-58972BD55E23}" type="slidenum">
              <a:rPr lang="en-US" smtClean="0"/>
              <a:t>‹#›</a:t>
            </a:fld>
            <a:endParaRPr lang="en-US"/>
          </a:p>
        </p:txBody>
      </p:sp>
    </p:spTree>
    <p:extLst>
      <p:ext uri="{BB962C8B-B14F-4D97-AF65-F5344CB8AC3E}">
        <p14:creationId xmlns:p14="http://schemas.microsoft.com/office/powerpoint/2010/main" val="361036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79AE-685B-D74F-9DA4-0CAB6CDAB192}"/>
              </a:ext>
            </a:extLst>
          </p:cNvPr>
          <p:cNvSpPr>
            <a:spLocks noGrp="1"/>
          </p:cNvSpPr>
          <p:nvPr>
            <p:ph type="title" hasCustomPrompt="1"/>
          </p:nvPr>
        </p:nvSpPr>
        <p:spPr>
          <a:xfrm>
            <a:off x="190500" y="114300"/>
            <a:ext cx="11776269" cy="10096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4E34262-D764-5646-937F-80C04419F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98F86B1-0B6F-254B-AC37-F4386C81F69C}"/>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6" name="Slide Number Placeholder 5">
            <a:extLst>
              <a:ext uri="{FF2B5EF4-FFF2-40B4-BE49-F238E27FC236}">
                <a16:creationId xmlns:a16="http://schemas.microsoft.com/office/drawing/2014/main" id="{8D95319B-2779-5743-9866-E8B3FC96E212}"/>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8" name="Straight Connector 7">
            <a:extLst>
              <a:ext uri="{FF2B5EF4-FFF2-40B4-BE49-F238E27FC236}">
                <a16:creationId xmlns:a16="http://schemas.microsoft.com/office/drawing/2014/main" id="{4906C286-4B5F-DF4C-A6F1-4668D28AF864}"/>
              </a:ext>
            </a:extLst>
          </p:cNvPr>
          <p:cNvCxnSpPr/>
          <p:nvPr userDrawn="1"/>
        </p:nvCxnSpPr>
        <p:spPr>
          <a:xfrm>
            <a:off x="225230" y="1146176"/>
            <a:ext cx="105289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5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1EDC-3AD5-7049-8DAF-A30F7B95D29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589825-7F80-C446-B92C-2108E4AD053C}"/>
              </a:ext>
            </a:extLst>
          </p:cNvPr>
          <p:cNvSpPr>
            <a:spLocks noGrp="1"/>
          </p:cNvSpPr>
          <p:nvPr>
            <p:ph sz="half" idx="1"/>
          </p:nvPr>
        </p:nvSpPr>
        <p:spPr>
          <a:xfrm>
            <a:off x="225230" y="1310873"/>
            <a:ext cx="5829298" cy="4632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0CD340-0898-584D-9051-1DD12E349032}"/>
              </a:ext>
            </a:extLst>
          </p:cNvPr>
          <p:cNvSpPr>
            <a:spLocks noGrp="1"/>
          </p:cNvSpPr>
          <p:nvPr>
            <p:ph sz="half" idx="2"/>
          </p:nvPr>
        </p:nvSpPr>
        <p:spPr>
          <a:xfrm>
            <a:off x="6172202" y="1310873"/>
            <a:ext cx="5829298" cy="4632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F84B109-D2A8-094F-B89D-CA502114597D}"/>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7" name="Slide Number Placeholder 6">
            <a:extLst>
              <a:ext uri="{FF2B5EF4-FFF2-40B4-BE49-F238E27FC236}">
                <a16:creationId xmlns:a16="http://schemas.microsoft.com/office/drawing/2014/main" id="{E8676ADE-E3E3-5343-925F-54F7EEDA723D}"/>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8" name="Straight Connector 7">
            <a:extLst>
              <a:ext uri="{FF2B5EF4-FFF2-40B4-BE49-F238E27FC236}">
                <a16:creationId xmlns:a16="http://schemas.microsoft.com/office/drawing/2014/main" id="{E60D3DA0-7F71-714E-9EF5-66684FBD9B67}"/>
              </a:ext>
            </a:extLst>
          </p:cNvPr>
          <p:cNvCxnSpPr/>
          <p:nvPr userDrawn="1"/>
        </p:nvCxnSpPr>
        <p:spPr>
          <a:xfrm>
            <a:off x="225230" y="1146176"/>
            <a:ext cx="105289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84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9F9F-4FB9-3C41-A1C4-EC2951A40F5C}"/>
              </a:ext>
            </a:extLst>
          </p:cNvPr>
          <p:cNvSpPr>
            <a:spLocks noGrp="1"/>
          </p:cNvSpPr>
          <p:nvPr>
            <p:ph type="title" hasCustomPrompt="1"/>
          </p:nvPr>
        </p:nvSpPr>
        <p:spPr>
          <a:xfrm>
            <a:off x="238539" y="151433"/>
            <a:ext cx="10515600" cy="994741"/>
          </a:xfr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AF883FF6-D374-AD41-B25A-D7358FFBDAE1}"/>
              </a:ext>
            </a:extLst>
          </p:cNvPr>
          <p:cNvSpPr>
            <a:spLocks noGrp="1"/>
          </p:cNvSpPr>
          <p:nvPr>
            <p:ph type="body" idx="1"/>
          </p:nvPr>
        </p:nvSpPr>
        <p:spPr>
          <a:xfrm>
            <a:off x="225230" y="1327047"/>
            <a:ext cx="5772345" cy="848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58477A-1F9D-EE48-8F59-96D886897871}"/>
              </a:ext>
            </a:extLst>
          </p:cNvPr>
          <p:cNvSpPr>
            <a:spLocks noGrp="1"/>
          </p:cNvSpPr>
          <p:nvPr>
            <p:ph sz="half" idx="2"/>
          </p:nvPr>
        </p:nvSpPr>
        <p:spPr>
          <a:xfrm>
            <a:off x="225230" y="2150958"/>
            <a:ext cx="5772345" cy="3792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B4B51-D856-6543-A73A-E192649F798C}"/>
              </a:ext>
            </a:extLst>
          </p:cNvPr>
          <p:cNvSpPr>
            <a:spLocks noGrp="1"/>
          </p:cNvSpPr>
          <p:nvPr>
            <p:ph type="body" sz="quarter" idx="3"/>
          </p:nvPr>
        </p:nvSpPr>
        <p:spPr>
          <a:xfrm>
            <a:off x="6172200" y="1327047"/>
            <a:ext cx="5829300" cy="848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BF9F6-0C46-2D41-AC6A-78CB2B1CF0DB}"/>
              </a:ext>
            </a:extLst>
          </p:cNvPr>
          <p:cNvSpPr>
            <a:spLocks noGrp="1"/>
          </p:cNvSpPr>
          <p:nvPr>
            <p:ph sz="quarter" idx="4"/>
          </p:nvPr>
        </p:nvSpPr>
        <p:spPr>
          <a:xfrm>
            <a:off x="6172200" y="2150958"/>
            <a:ext cx="5829300" cy="3792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FA26C8B-7696-D74A-9DDC-64D28648B223}"/>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9" name="Slide Number Placeholder 8">
            <a:extLst>
              <a:ext uri="{FF2B5EF4-FFF2-40B4-BE49-F238E27FC236}">
                <a16:creationId xmlns:a16="http://schemas.microsoft.com/office/drawing/2014/main" id="{67EF30D2-4451-9547-A911-86EA7589864A}"/>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11" name="Straight Connector 10">
            <a:extLst>
              <a:ext uri="{FF2B5EF4-FFF2-40B4-BE49-F238E27FC236}">
                <a16:creationId xmlns:a16="http://schemas.microsoft.com/office/drawing/2014/main" id="{3B661BB2-9F05-E441-9816-163FA1342DE0}"/>
              </a:ext>
            </a:extLst>
          </p:cNvPr>
          <p:cNvCxnSpPr/>
          <p:nvPr userDrawn="1"/>
        </p:nvCxnSpPr>
        <p:spPr>
          <a:xfrm>
            <a:off x="225230" y="1146176"/>
            <a:ext cx="105289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00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4518C2-E1B5-1E46-AE95-24BF6AA9FD31}"/>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4" name="Slide Number Placeholder 3">
            <a:extLst>
              <a:ext uri="{FF2B5EF4-FFF2-40B4-BE49-F238E27FC236}">
                <a16:creationId xmlns:a16="http://schemas.microsoft.com/office/drawing/2014/main" id="{3EEF7606-2732-B847-8AE8-005C477C15BB}"/>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325151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B46A-8D7B-964A-99A7-CADD2E2FF9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4CA453-0749-FD48-9319-97D629117CF7}"/>
              </a:ext>
            </a:extLst>
          </p:cNvPr>
          <p:cNvSpPr>
            <a:spLocks noGrp="1"/>
          </p:cNvSpPr>
          <p:nvPr>
            <p:ph idx="1"/>
          </p:nvPr>
        </p:nvSpPr>
        <p:spPr>
          <a:xfrm>
            <a:off x="5183188" y="987425"/>
            <a:ext cx="6172200" cy="4956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B57740-579D-0540-AE59-CDEBB1713C17}"/>
              </a:ext>
            </a:extLst>
          </p:cNvPr>
          <p:cNvSpPr>
            <a:spLocks noGrp="1"/>
          </p:cNvSpPr>
          <p:nvPr>
            <p:ph type="body" sz="half" idx="2"/>
          </p:nvPr>
        </p:nvSpPr>
        <p:spPr>
          <a:xfrm>
            <a:off x="839788" y="2057400"/>
            <a:ext cx="3932237" cy="3886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A0A477A-40D5-544C-8F92-75A0716330E7}"/>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7" name="Slide Number Placeholder 6">
            <a:extLst>
              <a:ext uri="{FF2B5EF4-FFF2-40B4-BE49-F238E27FC236}">
                <a16:creationId xmlns:a16="http://schemas.microsoft.com/office/drawing/2014/main" id="{0C5B5EEE-7984-D645-8666-8E07F2F1BCD6}"/>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132194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79C1-F00D-E54D-8730-E03D6693F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F96657-2638-904B-A097-1E1AE177D0BA}"/>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A83EC2-3DB5-874C-AEBE-649E36726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A85EC6C-AA1E-294F-AC3A-71695646FCDE}"/>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7" name="Slide Number Placeholder 6">
            <a:extLst>
              <a:ext uri="{FF2B5EF4-FFF2-40B4-BE49-F238E27FC236}">
                <a16:creationId xmlns:a16="http://schemas.microsoft.com/office/drawing/2014/main" id="{82E2212C-7A6B-3841-871E-3BDB5956FA91}"/>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1257474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3D87617-47E8-9E4E-9DB5-72C317EE6AD2}"/>
              </a:ext>
            </a:extLst>
          </p:cNvPr>
          <p:cNvSpPr/>
          <p:nvPr userDrawn="1"/>
        </p:nvSpPr>
        <p:spPr>
          <a:xfrm>
            <a:off x="291273" y="504615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B3959D-CE6F-734F-939F-97C2124C05A7}"/>
              </a:ext>
            </a:extLst>
          </p:cNvPr>
          <p:cNvSpPr/>
          <p:nvPr userDrawn="1"/>
        </p:nvSpPr>
        <p:spPr>
          <a:xfrm>
            <a:off x="4309110" y="276488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Oval 19">
            <a:extLst>
              <a:ext uri="{FF2B5EF4-FFF2-40B4-BE49-F238E27FC236}">
                <a16:creationId xmlns:a16="http://schemas.microsoft.com/office/drawing/2014/main" id="{869F2040-1604-3642-8F2E-6771E4B3C545}"/>
              </a:ext>
            </a:extLst>
          </p:cNvPr>
          <p:cNvSpPr/>
          <p:nvPr userDrawn="1"/>
        </p:nvSpPr>
        <p:spPr>
          <a:xfrm>
            <a:off x="4297931" y="387759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8080D52-317D-B943-ACE1-E4298FE34874}"/>
              </a:ext>
            </a:extLst>
          </p:cNvPr>
          <p:cNvSpPr/>
          <p:nvPr userDrawn="1"/>
        </p:nvSpPr>
        <p:spPr>
          <a:xfrm>
            <a:off x="4309110" y="499030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3B07DBD-36EB-4D45-8AAF-397ED94BEA96}"/>
              </a:ext>
            </a:extLst>
          </p:cNvPr>
          <p:cNvSpPr/>
          <p:nvPr userDrawn="1"/>
        </p:nvSpPr>
        <p:spPr>
          <a:xfrm>
            <a:off x="8403202" y="1560740"/>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D0B358F-EFC5-B847-B315-815E9976805C}"/>
              </a:ext>
            </a:extLst>
          </p:cNvPr>
          <p:cNvSpPr/>
          <p:nvPr userDrawn="1"/>
        </p:nvSpPr>
        <p:spPr>
          <a:xfrm>
            <a:off x="326003" y="170802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2F6947-0E9B-104B-8A8C-6552376A021A}"/>
              </a:ext>
            </a:extLst>
          </p:cNvPr>
          <p:cNvSpPr/>
          <p:nvPr userDrawn="1"/>
        </p:nvSpPr>
        <p:spPr>
          <a:xfrm>
            <a:off x="291273" y="282073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p:txBody>
      </p:sp>
      <p:sp>
        <p:nvSpPr>
          <p:cNvPr id="11" name="Oval 10">
            <a:extLst>
              <a:ext uri="{FF2B5EF4-FFF2-40B4-BE49-F238E27FC236}">
                <a16:creationId xmlns:a16="http://schemas.microsoft.com/office/drawing/2014/main" id="{D50EFBAE-F280-0A49-8BCD-2ABE2B9FBB63}"/>
              </a:ext>
            </a:extLst>
          </p:cNvPr>
          <p:cNvSpPr/>
          <p:nvPr userDrawn="1"/>
        </p:nvSpPr>
        <p:spPr>
          <a:xfrm>
            <a:off x="280094" y="393344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09150C6-318A-0B49-A7F3-01AE47811B13}"/>
              </a:ext>
            </a:extLst>
          </p:cNvPr>
          <p:cNvSpPr/>
          <p:nvPr userDrawn="1"/>
        </p:nvSpPr>
        <p:spPr>
          <a:xfrm>
            <a:off x="4343840" y="165217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a:extLst>
              <a:ext uri="{FF2B5EF4-FFF2-40B4-BE49-F238E27FC236}">
                <a16:creationId xmlns:a16="http://schemas.microsoft.com/office/drawing/2014/main" id="{ADE9A2F9-81AF-B142-874B-C6302BD95176}"/>
              </a:ext>
            </a:extLst>
          </p:cNvPr>
          <p:cNvSpPr/>
          <p:nvPr userDrawn="1"/>
        </p:nvSpPr>
        <p:spPr>
          <a:xfrm>
            <a:off x="8368472" y="2673450"/>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AB56BA0-86FA-C243-96E3-88C19761B9C6}"/>
              </a:ext>
            </a:extLst>
          </p:cNvPr>
          <p:cNvSpPr/>
          <p:nvPr userDrawn="1"/>
        </p:nvSpPr>
        <p:spPr>
          <a:xfrm>
            <a:off x="8357293" y="3786160"/>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3145ADD-9F9D-C54D-8C2F-1D09443C0634}"/>
              </a:ext>
            </a:extLst>
          </p:cNvPr>
          <p:cNvSpPr/>
          <p:nvPr userDrawn="1"/>
        </p:nvSpPr>
        <p:spPr>
          <a:xfrm>
            <a:off x="8368472" y="4898870"/>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2">
            <a:extLst>
              <a:ext uri="{FF2B5EF4-FFF2-40B4-BE49-F238E27FC236}">
                <a16:creationId xmlns:a16="http://schemas.microsoft.com/office/drawing/2014/main" id="{4E839A01-1A47-D440-98F2-633C37C00F29}"/>
              </a:ext>
            </a:extLst>
          </p:cNvPr>
          <p:cNvSpPr>
            <a:spLocks noGrp="1"/>
          </p:cNvSpPr>
          <p:nvPr>
            <p:ph type="body" idx="27" hasCustomPrompt="1"/>
          </p:nvPr>
        </p:nvSpPr>
        <p:spPr>
          <a:xfrm>
            <a:off x="280093" y="4997087"/>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5" name="Text Placeholder 2">
            <a:extLst>
              <a:ext uri="{FF2B5EF4-FFF2-40B4-BE49-F238E27FC236}">
                <a16:creationId xmlns:a16="http://schemas.microsoft.com/office/drawing/2014/main" id="{886BC18B-136A-5940-AB63-DB839C953ED5}"/>
              </a:ext>
            </a:extLst>
          </p:cNvPr>
          <p:cNvSpPr>
            <a:spLocks noGrp="1"/>
          </p:cNvSpPr>
          <p:nvPr>
            <p:ph type="body" idx="29" hasCustomPrompt="1"/>
          </p:nvPr>
        </p:nvSpPr>
        <p:spPr>
          <a:xfrm>
            <a:off x="4340738" y="2788955"/>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6" name="Text Placeholder 2">
            <a:extLst>
              <a:ext uri="{FF2B5EF4-FFF2-40B4-BE49-F238E27FC236}">
                <a16:creationId xmlns:a16="http://schemas.microsoft.com/office/drawing/2014/main" id="{B1AEAF97-E41E-3541-8704-F52B4AB9D90E}"/>
              </a:ext>
            </a:extLst>
          </p:cNvPr>
          <p:cNvSpPr>
            <a:spLocks noGrp="1"/>
          </p:cNvSpPr>
          <p:nvPr>
            <p:ph type="body" idx="30" hasCustomPrompt="1"/>
          </p:nvPr>
        </p:nvSpPr>
        <p:spPr>
          <a:xfrm>
            <a:off x="4340738" y="3852599"/>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7" name="Text Placeholder 2">
            <a:extLst>
              <a:ext uri="{FF2B5EF4-FFF2-40B4-BE49-F238E27FC236}">
                <a16:creationId xmlns:a16="http://schemas.microsoft.com/office/drawing/2014/main" id="{A6AD165E-9604-3147-BA51-30ACC3C27501}"/>
              </a:ext>
            </a:extLst>
          </p:cNvPr>
          <p:cNvSpPr>
            <a:spLocks noGrp="1"/>
          </p:cNvSpPr>
          <p:nvPr>
            <p:ph type="body" idx="31" hasCustomPrompt="1"/>
          </p:nvPr>
        </p:nvSpPr>
        <p:spPr>
          <a:xfrm>
            <a:off x="4320289" y="4958527"/>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8" name="Text Placeholder 2">
            <a:extLst>
              <a:ext uri="{FF2B5EF4-FFF2-40B4-BE49-F238E27FC236}">
                <a16:creationId xmlns:a16="http://schemas.microsoft.com/office/drawing/2014/main" id="{B0DD6C69-6341-C948-A643-322FC1CE39C1}"/>
              </a:ext>
            </a:extLst>
          </p:cNvPr>
          <p:cNvSpPr>
            <a:spLocks noGrp="1"/>
          </p:cNvSpPr>
          <p:nvPr>
            <p:ph type="body" idx="32" hasCustomPrompt="1"/>
          </p:nvPr>
        </p:nvSpPr>
        <p:spPr>
          <a:xfrm>
            <a:off x="8398190" y="1567350"/>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36" name="Text Placeholder 2">
            <a:extLst>
              <a:ext uri="{FF2B5EF4-FFF2-40B4-BE49-F238E27FC236}">
                <a16:creationId xmlns:a16="http://schemas.microsoft.com/office/drawing/2014/main" id="{A6E3E33C-9DCC-A345-9C60-5F8120C136C8}"/>
              </a:ext>
            </a:extLst>
          </p:cNvPr>
          <p:cNvSpPr>
            <a:spLocks noGrp="1"/>
          </p:cNvSpPr>
          <p:nvPr>
            <p:ph type="body" idx="1" hasCustomPrompt="1"/>
          </p:nvPr>
        </p:nvSpPr>
        <p:spPr>
          <a:xfrm>
            <a:off x="320991" y="1721587"/>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38" name="Text Placeholder 2">
            <a:extLst>
              <a:ext uri="{FF2B5EF4-FFF2-40B4-BE49-F238E27FC236}">
                <a16:creationId xmlns:a16="http://schemas.microsoft.com/office/drawing/2014/main" id="{934931CB-D909-3040-9FA3-4FC7E6C2E04D}"/>
              </a:ext>
            </a:extLst>
          </p:cNvPr>
          <p:cNvSpPr>
            <a:spLocks noGrp="1"/>
          </p:cNvSpPr>
          <p:nvPr>
            <p:ph type="body" idx="25" hasCustomPrompt="1"/>
          </p:nvPr>
        </p:nvSpPr>
        <p:spPr>
          <a:xfrm>
            <a:off x="300542" y="2827515"/>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2" name="Text Placeholder 2">
            <a:extLst>
              <a:ext uri="{FF2B5EF4-FFF2-40B4-BE49-F238E27FC236}">
                <a16:creationId xmlns:a16="http://schemas.microsoft.com/office/drawing/2014/main" id="{6EEFACFC-5B30-BC48-8502-9103F856533B}"/>
              </a:ext>
            </a:extLst>
          </p:cNvPr>
          <p:cNvSpPr>
            <a:spLocks noGrp="1"/>
          </p:cNvSpPr>
          <p:nvPr>
            <p:ph type="body" idx="26" hasCustomPrompt="1"/>
          </p:nvPr>
        </p:nvSpPr>
        <p:spPr>
          <a:xfrm>
            <a:off x="300542" y="3891159"/>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4" name="Text Placeholder 2">
            <a:extLst>
              <a:ext uri="{FF2B5EF4-FFF2-40B4-BE49-F238E27FC236}">
                <a16:creationId xmlns:a16="http://schemas.microsoft.com/office/drawing/2014/main" id="{6815FC8B-270C-EF4B-A918-C9F908562A91}"/>
              </a:ext>
            </a:extLst>
          </p:cNvPr>
          <p:cNvSpPr>
            <a:spLocks noGrp="1"/>
          </p:cNvSpPr>
          <p:nvPr>
            <p:ph type="body" idx="28" hasCustomPrompt="1"/>
          </p:nvPr>
        </p:nvSpPr>
        <p:spPr>
          <a:xfrm>
            <a:off x="4361187" y="1683027"/>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9" name="Text Placeholder 2">
            <a:extLst>
              <a:ext uri="{FF2B5EF4-FFF2-40B4-BE49-F238E27FC236}">
                <a16:creationId xmlns:a16="http://schemas.microsoft.com/office/drawing/2014/main" id="{73FB6C2E-62D6-3F41-9DC8-CC238ACFA02F}"/>
              </a:ext>
            </a:extLst>
          </p:cNvPr>
          <p:cNvSpPr>
            <a:spLocks noGrp="1"/>
          </p:cNvSpPr>
          <p:nvPr>
            <p:ph type="body" idx="33" hasCustomPrompt="1"/>
          </p:nvPr>
        </p:nvSpPr>
        <p:spPr>
          <a:xfrm>
            <a:off x="8377741" y="2673278"/>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50" name="Text Placeholder 2">
            <a:extLst>
              <a:ext uri="{FF2B5EF4-FFF2-40B4-BE49-F238E27FC236}">
                <a16:creationId xmlns:a16="http://schemas.microsoft.com/office/drawing/2014/main" id="{88716A62-A4F1-AA41-983B-AEE551666855}"/>
              </a:ext>
            </a:extLst>
          </p:cNvPr>
          <p:cNvSpPr>
            <a:spLocks noGrp="1"/>
          </p:cNvSpPr>
          <p:nvPr>
            <p:ph type="body" idx="34" hasCustomPrompt="1"/>
          </p:nvPr>
        </p:nvSpPr>
        <p:spPr>
          <a:xfrm>
            <a:off x="8377741" y="3736922"/>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51" name="Text Placeholder 2">
            <a:extLst>
              <a:ext uri="{FF2B5EF4-FFF2-40B4-BE49-F238E27FC236}">
                <a16:creationId xmlns:a16="http://schemas.microsoft.com/office/drawing/2014/main" id="{AAE0A6E2-AFA1-D840-A487-97413F2D2792}"/>
              </a:ext>
            </a:extLst>
          </p:cNvPr>
          <p:cNvSpPr>
            <a:spLocks noGrp="1"/>
          </p:cNvSpPr>
          <p:nvPr>
            <p:ph type="body" idx="35" hasCustomPrompt="1"/>
          </p:nvPr>
        </p:nvSpPr>
        <p:spPr>
          <a:xfrm>
            <a:off x="8357292" y="4842850"/>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2" name="Title 1">
            <a:extLst>
              <a:ext uri="{FF2B5EF4-FFF2-40B4-BE49-F238E27FC236}">
                <a16:creationId xmlns:a16="http://schemas.microsoft.com/office/drawing/2014/main" id="{A59D79AE-685B-D74F-9DA4-0CAB6CDAB192}"/>
              </a:ext>
            </a:extLst>
          </p:cNvPr>
          <p:cNvSpPr>
            <a:spLocks noGrp="1"/>
          </p:cNvSpPr>
          <p:nvPr>
            <p:ph type="title" hasCustomPrompt="1"/>
          </p:nvPr>
        </p:nvSpPr>
        <p:spPr/>
        <p:txBody>
          <a:bodyPr/>
          <a:lstStyle>
            <a:lvl1pPr>
              <a:defRPr>
                <a:solidFill>
                  <a:schemeClr val="accent3"/>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98F86B1-0B6F-254B-AC37-F4386C81F69C}"/>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6" name="Slide Number Placeholder 5">
            <a:extLst>
              <a:ext uri="{FF2B5EF4-FFF2-40B4-BE49-F238E27FC236}">
                <a16:creationId xmlns:a16="http://schemas.microsoft.com/office/drawing/2014/main" id="{8D95319B-2779-5743-9866-E8B3FC96E212}"/>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8" name="Straight Connector 7">
            <a:extLst>
              <a:ext uri="{FF2B5EF4-FFF2-40B4-BE49-F238E27FC236}">
                <a16:creationId xmlns:a16="http://schemas.microsoft.com/office/drawing/2014/main" id="{4906C286-4B5F-DF4C-A6F1-4668D28AF864}"/>
              </a:ext>
            </a:extLst>
          </p:cNvPr>
          <p:cNvCxnSpPr/>
          <p:nvPr userDrawn="1"/>
        </p:nvCxnSpPr>
        <p:spPr>
          <a:xfrm>
            <a:off x="225230" y="1146176"/>
            <a:ext cx="1052890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AF3CFC7E-8667-7942-A1F5-8BE2A53786F9}"/>
              </a:ext>
            </a:extLst>
          </p:cNvPr>
          <p:cNvSpPr>
            <a:spLocks noGrp="1"/>
          </p:cNvSpPr>
          <p:nvPr>
            <p:ph type="body" sz="quarter" idx="13" hasCustomPrompt="1"/>
          </p:nvPr>
        </p:nvSpPr>
        <p:spPr>
          <a:xfrm>
            <a:off x="1362836" y="1708023"/>
            <a:ext cx="2468689" cy="895601"/>
          </a:xfrm>
        </p:spPr>
        <p:txBody>
          <a:bodyPr lIns="0" anchor="ctr"/>
          <a:lstStyle>
            <a:lvl2pPr marL="457200" indent="0" algn="l">
              <a:buNone/>
              <a:defRPr/>
            </a:lvl2pPr>
          </a:lstStyle>
          <a:p>
            <a:pPr lvl="1"/>
            <a:r>
              <a:rPr lang="en-US"/>
              <a:t>Topic</a:t>
            </a:r>
          </a:p>
        </p:txBody>
      </p:sp>
      <p:sp>
        <p:nvSpPr>
          <p:cNvPr id="14" name="Text Placeholder 12">
            <a:extLst>
              <a:ext uri="{FF2B5EF4-FFF2-40B4-BE49-F238E27FC236}">
                <a16:creationId xmlns:a16="http://schemas.microsoft.com/office/drawing/2014/main" id="{1BDB9B72-09A0-624F-AD44-65BDB3A43018}"/>
              </a:ext>
            </a:extLst>
          </p:cNvPr>
          <p:cNvSpPr>
            <a:spLocks noGrp="1"/>
          </p:cNvSpPr>
          <p:nvPr>
            <p:ph type="body" sz="quarter" idx="14" hasCustomPrompt="1"/>
          </p:nvPr>
        </p:nvSpPr>
        <p:spPr>
          <a:xfrm>
            <a:off x="1362836" y="2820735"/>
            <a:ext cx="2468689" cy="895601"/>
          </a:xfrm>
        </p:spPr>
        <p:txBody>
          <a:bodyPr lIns="0" anchor="ctr"/>
          <a:lstStyle>
            <a:lvl2pPr marL="457200" indent="0" algn="l">
              <a:buNone/>
              <a:defRPr/>
            </a:lvl2pPr>
          </a:lstStyle>
          <a:p>
            <a:pPr lvl="1"/>
            <a:r>
              <a:rPr lang="en-US"/>
              <a:t>Topic</a:t>
            </a:r>
          </a:p>
        </p:txBody>
      </p:sp>
      <p:sp>
        <p:nvSpPr>
          <p:cNvPr id="16" name="Text Placeholder 12">
            <a:extLst>
              <a:ext uri="{FF2B5EF4-FFF2-40B4-BE49-F238E27FC236}">
                <a16:creationId xmlns:a16="http://schemas.microsoft.com/office/drawing/2014/main" id="{95CB17F2-BD02-C24C-B133-3BF84A619133}"/>
              </a:ext>
            </a:extLst>
          </p:cNvPr>
          <p:cNvSpPr>
            <a:spLocks noGrp="1"/>
          </p:cNvSpPr>
          <p:nvPr>
            <p:ph type="body" sz="quarter" idx="15" hasCustomPrompt="1"/>
          </p:nvPr>
        </p:nvSpPr>
        <p:spPr>
          <a:xfrm>
            <a:off x="1362836" y="3933445"/>
            <a:ext cx="2468689" cy="895601"/>
          </a:xfrm>
        </p:spPr>
        <p:txBody>
          <a:bodyPr lIns="0" anchor="ctr"/>
          <a:lstStyle>
            <a:lvl2pPr marL="457200" indent="0" algn="l">
              <a:buNone/>
              <a:defRPr/>
            </a:lvl2pPr>
          </a:lstStyle>
          <a:p>
            <a:pPr lvl="1"/>
            <a:r>
              <a:rPr lang="en-US"/>
              <a:t>Topic</a:t>
            </a:r>
          </a:p>
        </p:txBody>
      </p:sp>
      <p:sp>
        <p:nvSpPr>
          <p:cNvPr id="17" name="Text Placeholder 12">
            <a:extLst>
              <a:ext uri="{FF2B5EF4-FFF2-40B4-BE49-F238E27FC236}">
                <a16:creationId xmlns:a16="http://schemas.microsoft.com/office/drawing/2014/main" id="{7F507D06-9303-834D-80C3-839C1FA7D93A}"/>
              </a:ext>
            </a:extLst>
          </p:cNvPr>
          <p:cNvSpPr>
            <a:spLocks noGrp="1"/>
          </p:cNvSpPr>
          <p:nvPr>
            <p:ph type="body" sz="quarter" idx="16" hasCustomPrompt="1"/>
          </p:nvPr>
        </p:nvSpPr>
        <p:spPr>
          <a:xfrm>
            <a:off x="1362836" y="4998719"/>
            <a:ext cx="2468689" cy="895601"/>
          </a:xfrm>
        </p:spPr>
        <p:txBody>
          <a:bodyPr lIns="0" anchor="ctr"/>
          <a:lstStyle>
            <a:lvl2pPr marL="457200" indent="0" algn="l">
              <a:buNone/>
              <a:defRPr/>
            </a:lvl2pPr>
          </a:lstStyle>
          <a:p>
            <a:pPr lvl="1"/>
            <a:r>
              <a:rPr lang="en-US"/>
              <a:t>Topic</a:t>
            </a:r>
          </a:p>
        </p:txBody>
      </p:sp>
      <p:sp>
        <p:nvSpPr>
          <p:cNvPr id="22" name="Text Placeholder 12">
            <a:extLst>
              <a:ext uri="{FF2B5EF4-FFF2-40B4-BE49-F238E27FC236}">
                <a16:creationId xmlns:a16="http://schemas.microsoft.com/office/drawing/2014/main" id="{444C844D-0DE2-8F4B-BA3B-AB5C2D55136E}"/>
              </a:ext>
            </a:extLst>
          </p:cNvPr>
          <p:cNvSpPr>
            <a:spLocks noGrp="1"/>
          </p:cNvSpPr>
          <p:nvPr>
            <p:ph type="body" sz="quarter" idx="17" hasCustomPrompt="1"/>
          </p:nvPr>
        </p:nvSpPr>
        <p:spPr>
          <a:xfrm>
            <a:off x="5380673" y="1652173"/>
            <a:ext cx="2474212" cy="895601"/>
          </a:xfrm>
        </p:spPr>
        <p:txBody>
          <a:bodyPr lIns="0" anchor="ctr"/>
          <a:lstStyle>
            <a:lvl2pPr marL="457200" indent="0" algn="l">
              <a:buNone/>
              <a:defRPr/>
            </a:lvl2pPr>
          </a:lstStyle>
          <a:p>
            <a:pPr lvl="1"/>
            <a:r>
              <a:rPr lang="en-US"/>
              <a:t>Topic</a:t>
            </a:r>
          </a:p>
        </p:txBody>
      </p:sp>
      <p:sp>
        <p:nvSpPr>
          <p:cNvPr id="23" name="Text Placeholder 12">
            <a:extLst>
              <a:ext uri="{FF2B5EF4-FFF2-40B4-BE49-F238E27FC236}">
                <a16:creationId xmlns:a16="http://schemas.microsoft.com/office/drawing/2014/main" id="{2E3BF582-DCEA-E14F-8B80-935D8E91A4E4}"/>
              </a:ext>
            </a:extLst>
          </p:cNvPr>
          <p:cNvSpPr>
            <a:spLocks noGrp="1"/>
          </p:cNvSpPr>
          <p:nvPr>
            <p:ph type="body" sz="quarter" idx="18" hasCustomPrompt="1"/>
          </p:nvPr>
        </p:nvSpPr>
        <p:spPr>
          <a:xfrm>
            <a:off x="5380673" y="2764885"/>
            <a:ext cx="2474212" cy="895601"/>
          </a:xfrm>
        </p:spPr>
        <p:txBody>
          <a:bodyPr lIns="0" anchor="ctr"/>
          <a:lstStyle>
            <a:lvl2pPr marL="457200" indent="0" algn="l">
              <a:buNone/>
              <a:defRPr/>
            </a:lvl2pPr>
          </a:lstStyle>
          <a:p>
            <a:pPr lvl="1"/>
            <a:r>
              <a:rPr lang="en-US"/>
              <a:t>Topic</a:t>
            </a:r>
          </a:p>
        </p:txBody>
      </p:sp>
      <p:sp>
        <p:nvSpPr>
          <p:cNvPr id="24" name="Text Placeholder 12">
            <a:extLst>
              <a:ext uri="{FF2B5EF4-FFF2-40B4-BE49-F238E27FC236}">
                <a16:creationId xmlns:a16="http://schemas.microsoft.com/office/drawing/2014/main" id="{E21CF0B5-0807-2D4B-BBA8-EB004FFDE0E7}"/>
              </a:ext>
            </a:extLst>
          </p:cNvPr>
          <p:cNvSpPr>
            <a:spLocks noGrp="1"/>
          </p:cNvSpPr>
          <p:nvPr>
            <p:ph type="body" sz="quarter" idx="19" hasCustomPrompt="1"/>
          </p:nvPr>
        </p:nvSpPr>
        <p:spPr>
          <a:xfrm>
            <a:off x="5380673" y="3877595"/>
            <a:ext cx="2474212" cy="895601"/>
          </a:xfrm>
        </p:spPr>
        <p:txBody>
          <a:bodyPr lIns="0" anchor="ctr"/>
          <a:lstStyle>
            <a:lvl2pPr marL="457200" indent="0" algn="l">
              <a:buNone/>
              <a:defRPr/>
            </a:lvl2pPr>
          </a:lstStyle>
          <a:p>
            <a:pPr lvl="1"/>
            <a:r>
              <a:rPr lang="en-US"/>
              <a:t>Topic</a:t>
            </a:r>
          </a:p>
        </p:txBody>
      </p:sp>
      <p:sp>
        <p:nvSpPr>
          <p:cNvPr id="25" name="Text Placeholder 12">
            <a:extLst>
              <a:ext uri="{FF2B5EF4-FFF2-40B4-BE49-F238E27FC236}">
                <a16:creationId xmlns:a16="http://schemas.microsoft.com/office/drawing/2014/main" id="{387A11F6-0F3C-CA44-9FF8-29CF494331FD}"/>
              </a:ext>
            </a:extLst>
          </p:cNvPr>
          <p:cNvSpPr>
            <a:spLocks noGrp="1"/>
          </p:cNvSpPr>
          <p:nvPr>
            <p:ph type="body" sz="quarter" idx="20" hasCustomPrompt="1"/>
          </p:nvPr>
        </p:nvSpPr>
        <p:spPr>
          <a:xfrm>
            <a:off x="5380673" y="4942869"/>
            <a:ext cx="2474212" cy="895601"/>
          </a:xfrm>
        </p:spPr>
        <p:txBody>
          <a:bodyPr lIns="0" anchor="ctr"/>
          <a:lstStyle>
            <a:lvl2pPr marL="457200" indent="0" algn="l">
              <a:buNone/>
              <a:defRPr/>
            </a:lvl2pPr>
          </a:lstStyle>
          <a:p>
            <a:pPr lvl="1"/>
            <a:r>
              <a:rPr lang="en-US"/>
              <a:t>Topic</a:t>
            </a:r>
          </a:p>
        </p:txBody>
      </p:sp>
      <p:sp>
        <p:nvSpPr>
          <p:cNvPr id="30" name="Text Placeholder 12">
            <a:extLst>
              <a:ext uri="{FF2B5EF4-FFF2-40B4-BE49-F238E27FC236}">
                <a16:creationId xmlns:a16="http://schemas.microsoft.com/office/drawing/2014/main" id="{BE8778EB-3359-B746-841F-FB2AD25E9917}"/>
              </a:ext>
            </a:extLst>
          </p:cNvPr>
          <p:cNvSpPr>
            <a:spLocks noGrp="1"/>
          </p:cNvSpPr>
          <p:nvPr>
            <p:ph type="body" sz="quarter" idx="21" hasCustomPrompt="1"/>
          </p:nvPr>
        </p:nvSpPr>
        <p:spPr>
          <a:xfrm>
            <a:off x="9440035" y="1560737"/>
            <a:ext cx="2474786" cy="895601"/>
          </a:xfrm>
        </p:spPr>
        <p:txBody>
          <a:bodyPr lIns="0" anchor="ctr"/>
          <a:lstStyle>
            <a:lvl2pPr marL="457200" indent="0" algn="l">
              <a:buNone/>
              <a:defRPr/>
            </a:lvl2pPr>
          </a:lstStyle>
          <a:p>
            <a:pPr lvl="1"/>
            <a:r>
              <a:rPr lang="en-US"/>
              <a:t>Topic</a:t>
            </a:r>
          </a:p>
        </p:txBody>
      </p:sp>
      <p:sp>
        <p:nvSpPr>
          <p:cNvPr id="31" name="Text Placeholder 12">
            <a:extLst>
              <a:ext uri="{FF2B5EF4-FFF2-40B4-BE49-F238E27FC236}">
                <a16:creationId xmlns:a16="http://schemas.microsoft.com/office/drawing/2014/main" id="{493EE7B5-8CCC-D243-ADF2-3576972E0D7D}"/>
              </a:ext>
            </a:extLst>
          </p:cNvPr>
          <p:cNvSpPr>
            <a:spLocks noGrp="1"/>
          </p:cNvSpPr>
          <p:nvPr>
            <p:ph type="body" sz="quarter" idx="22" hasCustomPrompt="1"/>
          </p:nvPr>
        </p:nvSpPr>
        <p:spPr>
          <a:xfrm>
            <a:off x="9440035" y="2673449"/>
            <a:ext cx="2474786" cy="895601"/>
          </a:xfrm>
        </p:spPr>
        <p:txBody>
          <a:bodyPr lIns="0" anchor="ctr"/>
          <a:lstStyle>
            <a:lvl2pPr marL="457200" indent="0" algn="l">
              <a:buNone/>
              <a:defRPr/>
            </a:lvl2pPr>
          </a:lstStyle>
          <a:p>
            <a:pPr lvl="1"/>
            <a:r>
              <a:rPr lang="en-US"/>
              <a:t>Topic</a:t>
            </a:r>
          </a:p>
        </p:txBody>
      </p:sp>
      <p:sp>
        <p:nvSpPr>
          <p:cNvPr id="32" name="Text Placeholder 12">
            <a:extLst>
              <a:ext uri="{FF2B5EF4-FFF2-40B4-BE49-F238E27FC236}">
                <a16:creationId xmlns:a16="http://schemas.microsoft.com/office/drawing/2014/main" id="{802D5056-5C64-7646-A75C-1EC8774A26D2}"/>
              </a:ext>
            </a:extLst>
          </p:cNvPr>
          <p:cNvSpPr>
            <a:spLocks noGrp="1"/>
          </p:cNvSpPr>
          <p:nvPr>
            <p:ph type="body" sz="quarter" idx="23" hasCustomPrompt="1"/>
          </p:nvPr>
        </p:nvSpPr>
        <p:spPr>
          <a:xfrm>
            <a:off x="9440035" y="3786159"/>
            <a:ext cx="2474786" cy="895601"/>
          </a:xfrm>
        </p:spPr>
        <p:txBody>
          <a:bodyPr lIns="0" anchor="ctr"/>
          <a:lstStyle>
            <a:lvl2pPr marL="457200" indent="0" algn="l">
              <a:buNone/>
              <a:defRPr/>
            </a:lvl2pPr>
          </a:lstStyle>
          <a:p>
            <a:pPr lvl="1"/>
            <a:r>
              <a:rPr lang="en-US"/>
              <a:t>Topic</a:t>
            </a:r>
          </a:p>
        </p:txBody>
      </p:sp>
      <p:sp>
        <p:nvSpPr>
          <p:cNvPr id="33" name="Text Placeholder 12">
            <a:extLst>
              <a:ext uri="{FF2B5EF4-FFF2-40B4-BE49-F238E27FC236}">
                <a16:creationId xmlns:a16="http://schemas.microsoft.com/office/drawing/2014/main" id="{ACA53F3C-2802-6040-A37F-BAC550980AA8}"/>
              </a:ext>
            </a:extLst>
          </p:cNvPr>
          <p:cNvSpPr>
            <a:spLocks noGrp="1"/>
          </p:cNvSpPr>
          <p:nvPr>
            <p:ph type="body" sz="quarter" idx="24" hasCustomPrompt="1"/>
          </p:nvPr>
        </p:nvSpPr>
        <p:spPr>
          <a:xfrm>
            <a:off x="9440035" y="4851433"/>
            <a:ext cx="2474786" cy="895601"/>
          </a:xfrm>
        </p:spPr>
        <p:txBody>
          <a:bodyPr lIns="0" anchor="ctr"/>
          <a:lstStyle>
            <a:lvl2pPr marL="457200" indent="0" algn="l">
              <a:buNone/>
              <a:defRPr/>
            </a:lvl2pPr>
          </a:lstStyle>
          <a:p>
            <a:pPr lvl="1"/>
            <a:r>
              <a:rPr lang="en-US"/>
              <a:t>Topic</a:t>
            </a:r>
          </a:p>
        </p:txBody>
      </p:sp>
    </p:spTree>
    <p:extLst>
      <p:ext uri="{BB962C8B-B14F-4D97-AF65-F5344CB8AC3E}">
        <p14:creationId xmlns:p14="http://schemas.microsoft.com/office/powerpoint/2010/main" val="13689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408F99-B4B6-8643-8CE6-CCB6D272D377}"/>
              </a:ext>
            </a:extLst>
          </p:cNvPr>
          <p:cNvPicPr>
            <a:picLocks noChangeAspect="1"/>
          </p:cNvPicPr>
          <p:nvPr userDrawn="1"/>
        </p:nvPicPr>
        <p:blipFill>
          <a:blip r:embed="rId2"/>
          <a:srcRect/>
          <a:stretch/>
        </p:blipFill>
        <p:spPr>
          <a:xfrm>
            <a:off x="1524" y="0"/>
            <a:ext cx="12188952" cy="6856285"/>
          </a:xfrm>
          <a:prstGeom prst="rect">
            <a:avLst/>
          </a:prstGeom>
        </p:spPr>
      </p:pic>
      <p:sp>
        <p:nvSpPr>
          <p:cNvPr id="15" name="Oval 14">
            <a:extLst>
              <a:ext uri="{FF2B5EF4-FFF2-40B4-BE49-F238E27FC236}">
                <a16:creationId xmlns:a16="http://schemas.microsoft.com/office/drawing/2014/main" id="{AF15D11C-DF05-D749-B5E0-C44A0B6D64FD}"/>
              </a:ext>
            </a:extLst>
          </p:cNvPr>
          <p:cNvSpPr/>
          <p:nvPr userDrawn="1"/>
        </p:nvSpPr>
        <p:spPr>
          <a:xfrm>
            <a:off x="-3144944" y="-1066906"/>
            <a:ext cx="9337888" cy="933788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B1B5F2-A843-7443-B297-493723F3D0C3}"/>
              </a:ext>
            </a:extLst>
          </p:cNvPr>
          <p:cNvSpPr>
            <a:spLocks noGrp="1"/>
          </p:cNvSpPr>
          <p:nvPr>
            <p:ph type="ctrTitle" hasCustomPrompt="1"/>
          </p:nvPr>
        </p:nvSpPr>
        <p:spPr>
          <a:xfrm>
            <a:off x="195412" y="2922778"/>
            <a:ext cx="5628918" cy="1124219"/>
          </a:xfrm>
        </p:spPr>
        <p:txBody>
          <a:bodyPr anchor="b">
            <a:noAutofit/>
          </a:bodyPr>
          <a:lstStyle>
            <a:lvl1pPr algn="ctr">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5D249D6-6FD2-0843-8949-0AE8D2F13E35}"/>
              </a:ext>
            </a:extLst>
          </p:cNvPr>
          <p:cNvSpPr>
            <a:spLocks noGrp="1"/>
          </p:cNvSpPr>
          <p:nvPr>
            <p:ph type="subTitle" idx="1"/>
          </p:nvPr>
        </p:nvSpPr>
        <p:spPr>
          <a:xfrm>
            <a:off x="195412" y="4397573"/>
            <a:ext cx="5628918" cy="1546027"/>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985F941F-955A-41B2-9602-1E92FDFDC0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685" y="2020219"/>
            <a:ext cx="4206371" cy="474403"/>
          </a:xfrm>
          <a:prstGeom prst="rect">
            <a:avLst/>
          </a:prstGeom>
        </p:spPr>
      </p:pic>
    </p:spTree>
    <p:extLst>
      <p:ext uri="{BB962C8B-B14F-4D97-AF65-F5344CB8AC3E}">
        <p14:creationId xmlns:p14="http://schemas.microsoft.com/office/powerpoint/2010/main" val="626237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9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FAAE8D-BA1A-8749-B29F-9B2F0CA28AA7}"/>
              </a:ext>
            </a:extLst>
          </p:cNvPr>
          <p:cNvSpPr>
            <a:spLocks noGrp="1"/>
          </p:cNvSpPr>
          <p:nvPr userDrawn="1">
            <p:ph type="title"/>
          </p:nvPr>
        </p:nvSpPr>
        <p:spPr>
          <a:xfrm>
            <a:off x="225231" y="136525"/>
            <a:ext cx="11776269" cy="100965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82AEBE3-D178-F342-9C32-923E36C16598}"/>
              </a:ext>
            </a:extLst>
          </p:cNvPr>
          <p:cNvSpPr>
            <a:spLocks noGrp="1"/>
          </p:cNvSpPr>
          <p:nvPr userDrawn="1">
            <p:ph type="body" idx="1"/>
          </p:nvPr>
        </p:nvSpPr>
        <p:spPr>
          <a:xfrm>
            <a:off x="225230" y="1281708"/>
            <a:ext cx="11776269" cy="46618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drawing&#10;&#10;Description automatically generated">
            <a:extLst>
              <a:ext uri="{FF2B5EF4-FFF2-40B4-BE49-F238E27FC236}">
                <a16:creationId xmlns:a16="http://schemas.microsoft.com/office/drawing/2014/main" id="{418ADF10-327D-4A32-B164-7C5AA0D19F05}"/>
              </a:ext>
            </a:extLst>
          </p:cNvPr>
          <p:cNvPicPr>
            <a:picLocks noChangeAspect="1"/>
          </p:cNvPicPr>
          <p:nvPr userDrawn="1"/>
        </p:nvPicPr>
        <p:blipFill rotWithShape="1">
          <a:blip r:embed="rId10"/>
          <a:srcRect l="20719" t="-1224" r="20635" b="92959"/>
          <a:stretch/>
        </p:blipFill>
        <p:spPr>
          <a:xfrm>
            <a:off x="-17364" y="5943601"/>
            <a:ext cx="12209364" cy="914399"/>
          </a:xfrm>
          <a:prstGeom prst="rect">
            <a:avLst/>
          </a:prstGeom>
        </p:spPr>
      </p:pic>
      <p:sp>
        <p:nvSpPr>
          <p:cNvPr id="11" name="Footer Placeholder 4">
            <a:extLst>
              <a:ext uri="{FF2B5EF4-FFF2-40B4-BE49-F238E27FC236}">
                <a16:creationId xmlns:a16="http://schemas.microsoft.com/office/drawing/2014/main" id="{28FBD64E-C809-410C-82B8-41EF9816A4D1}"/>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accent3"/>
                </a:solidFill>
                <a:latin typeface="+mj-lt"/>
              </a:defRPr>
            </a:lvl1pPr>
          </a:lstStyle>
          <a:p>
            <a:r>
              <a:rPr lang="en-US"/>
              <a:t>MAKING OLDER BETTER</a:t>
            </a:r>
          </a:p>
        </p:txBody>
      </p:sp>
      <p:sp>
        <p:nvSpPr>
          <p:cNvPr id="12" name="Slide Number Placeholder 5">
            <a:extLst>
              <a:ext uri="{FF2B5EF4-FFF2-40B4-BE49-F238E27FC236}">
                <a16:creationId xmlns:a16="http://schemas.microsoft.com/office/drawing/2014/main" id="{9ACD8430-4B7A-403C-90DC-41F01E4D7DF6}"/>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accent3"/>
                </a:solidFill>
                <a:latin typeface="+mj-lt"/>
              </a:defRPr>
            </a:lvl1pPr>
          </a:lstStyle>
          <a:p>
            <a:fld id="{AF086669-97FE-E046-87BD-3BDB6F56197B}" type="slidenum">
              <a:rPr lang="en-US" smtClean="0"/>
              <a:pPr/>
              <a:t>‹#›</a:t>
            </a:fld>
            <a:endParaRPr lang="en-US"/>
          </a:p>
        </p:txBody>
      </p:sp>
      <p:pic>
        <p:nvPicPr>
          <p:cNvPr id="13" name="Picture 12">
            <a:extLst>
              <a:ext uri="{FF2B5EF4-FFF2-40B4-BE49-F238E27FC236}">
                <a16:creationId xmlns:a16="http://schemas.microsoft.com/office/drawing/2014/main" id="{7920652D-7B40-4B89-B7AB-469FF47506C8}"/>
              </a:ext>
            </a:extLst>
          </p:cNvPr>
          <p:cNvPicPr>
            <a:picLocks noChangeAspect="1"/>
          </p:cNvPicPr>
          <p:nvPr userDrawn="1"/>
        </p:nvPicPr>
        <p:blipFill>
          <a:blip r:embed="rId11"/>
          <a:stretch>
            <a:fillRect/>
          </a:stretch>
        </p:blipFill>
        <p:spPr>
          <a:xfrm>
            <a:off x="190500" y="6386419"/>
            <a:ext cx="2970830" cy="335056"/>
          </a:xfrm>
          <a:prstGeom prst="rect">
            <a:avLst/>
          </a:prstGeom>
        </p:spPr>
      </p:pic>
    </p:spTree>
    <p:extLst>
      <p:ext uri="{BB962C8B-B14F-4D97-AF65-F5344CB8AC3E}">
        <p14:creationId xmlns:p14="http://schemas.microsoft.com/office/powerpoint/2010/main" val="12169394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6" r:id="rId7"/>
    <p:sldLayoutId id="2147483765" r:id="rId8"/>
  </p:sldLayoutIdLst>
  <p:hf hdr="0" dt="0"/>
  <p:txStyles>
    <p:titleStyle>
      <a:lvl1pPr algn="l" defTabSz="914400" rtl="0" eaLnBrk="1" latinLnBrk="0" hangingPunct="1">
        <a:lnSpc>
          <a:spcPct val="90000"/>
        </a:lnSpc>
        <a:spcBef>
          <a:spcPct val="0"/>
        </a:spcBef>
        <a:buNone/>
        <a:defRPr sz="36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120">
          <p15:clr>
            <a:srgbClr val="F26B43"/>
          </p15:clr>
        </p15:guide>
        <p15:guide id="3" orient="horz" pos="4248">
          <p15:clr>
            <a:srgbClr val="F26B43"/>
          </p15:clr>
        </p15:guide>
        <p15:guide id="4" pos="7560">
          <p15:clr>
            <a:srgbClr val="F26B43"/>
          </p15:clr>
        </p15:guide>
        <p15:guide id="5" orient="horz" pos="3960">
          <p15:clr>
            <a:srgbClr val="F26B43"/>
          </p15:clr>
        </p15:guide>
        <p15:guide id="6" orient="horz" pos="37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588494"/>
      </p:ext>
    </p:extLst>
  </p:cSld>
  <p:clrMap bg1="lt1" tx1="dk1" bg2="lt2" tx2="dk2" accent1="accent1" accent2="accent2" accent3="accent3" accent4="accent4" accent5="accent5" accent6="accent6" hlink="hlink" folHlink="folHlink"/>
  <p:sldLayoutIdLst>
    <p:sldLayoutId id="2147483758" r:id="rId1"/>
  </p:sldLayoutIdLst>
  <p:hf hdr="0" dt="0"/>
  <p:txStyles>
    <p:titleStyle>
      <a:lvl1pPr algn="l" defTabSz="914400" rtl="0" eaLnBrk="1" latinLnBrk="0" hangingPunct="1">
        <a:lnSpc>
          <a:spcPct val="90000"/>
        </a:lnSpc>
        <a:spcBef>
          <a:spcPct val="0"/>
        </a:spcBef>
        <a:buNone/>
        <a:defRPr sz="36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120">
          <p15:clr>
            <a:srgbClr val="F26B43"/>
          </p15:clr>
        </p15:guide>
        <p15:guide id="3" orient="horz" pos="4248">
          <p15:clr>
            <a:srgbClr val="F26B43"/>
          </p15:clr>
        </p15:guide>
        <p15:guide id="4" pos="7560">
          <p15:clr>
            <a:srgbClr val="F26B43"/>
          </p15:clr>
        </p15:guide>
        <p15:guide id="5" orient="horz" pos="3960">
          <p15:clr>
            <a:srgbClr val="F26B43"/>
          </p15:clr>
        </p15:guide>
        <p15:guide id="6" orient="horz" pos="374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www.smpresource.org/Content/Medicare-Fraud-Schemes/COVID-19-Fraud"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0A18-F0E5-F347-85BB-1BFBD179AF2C}"/>
              </a:ext>
            </a:extLst>
          </p:cNvPr>
          <p:cNvSpPr>
            <a:spLocks noGrp="1"/>
          </p:cNvSpPr>
          <p:nvPr>
            <p:ph type="ctrTitle"/>
          </p:nvPr>
        </p:nvSpPr>
        <p:spPr/>
        <p:txBody>
          <a:bodyPr/>
          <a:lstStyle/>
          <a:p>
            <a:r>
              <a:rPr lang="en-US" dirty="0"/>
              <a:t>COVID SCAMS</a:t>
            </a:r>
          </a:p>
        </p:txBody>
      </p:sp>
    </p:spTree>
    <p:extLst>
      <p:ext uri="{BB962C8B-B14F-4D97-AF65-F5344CB8AC3E}">
        <p14:creationId xmlns:p14="http://schemas.microsoft.com/office/powerpoint/2010/main" val="2486829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997B-BF03-4D95-8D2E-72A825981D46}"/>
              </a:ext>
            </a:extLst>
          </p:cNvPr>
          <p:cNvSpPr>
            <a:spLocks noGrp="1"/>
          </p:cNvSpPr>
          <p:nvPr>
            <p:ph type="title"/>
          </p:nvPr>
        </p:nvSpPr>
        <p:spPr/>
        <p:txBody>
          <a:bodyPr>
            <a:normAutofit/>
          </a:bodyPr>
          <a:lstStyle/>
          <a:p>
            <a:r>
              <a:rPr kumimoji="0" lang="en-US" sz="3600" b="1" i="0" u="none" strike="noStrike" kern="1200" cap="none" spc="0" normalizeH="0" baseline="0" noProof="0" dirty="0">
                <a:ln>
                  <a:noFill/>
                </a:ln>
                <a:effectLst/>
                <a:uLnTx/>
                <a:uFillTx/>
                <a:ea typeface="Helvetica Neue"/>
                <a:cs typeface="Helvetica Neue"/>
                <a:sym typeface="Helvetica Neue"/>
              </a:rPr>
              <a:t>Tips to Stop COVID-19 Fraud</a:t>
            </a:r>
            <a:endParaRPr lang="en-US" dirty="0"/>
          </a:p>
        </p:txBody>
      </p:sp>
      <p:sp>
        <p:nvSpPr>
          <p:cNvPr id="3" name="Content Placeholder 2">
            <a:extLst>
              <a:ext uri="{FF2B5EF4-FFF2-40B4-BE49-F238E27FC236}">
                <a16:creationId xmlns:a16="http://schemas.microsoft.com/office/drawing/2014/main" id="{C74E15DD-1583-4509-A887-12D4899D5C9F}"/>
              </a:ext>
            </a:extLst>
          </p:cNvPr>
          <p:cNvSpPr>
            <a:spLocks noGrp="1"/>
          </p:cNvSpPr>
          <p:nvPr>
            <p:ph idx="1"/>
          </p:nvPr>
        </p:nvSpPr>
        <p:spPr/>
        <p:txBody>
          <a:bodyPr>
            <a:normAutofit/>
          </a:bodyPr>
          <a:lstStyle/>
          <a:p>
            <a:pPr marL="0" indent="0">
              <a:buNone/>
            </a:pPr>
            <a:r>
              <a:rPr lang="en-US" dirty="0"/>
              <a:t> Be alert to “investment opportunities.” The U.S. Securities and Exchange Commission (SEC) is warning people about online promotions, including on social media, claiming that the products or services of publicly traded companies can prevent, detect, or cure COVID-19 and that the stock of these companies will dramatically increase in value as a result. </a:t>
            </a:r>
          </a:p>
          <a:p>
            <a:pPr marL="0" indent="0">
              <a:buNone/>
            </a:pPr>
            <a:endParaRPr lang="en-US" dirty="0"/>
          </a:p>
          <a:p>
            <a:pPr marL="0" indent="0">
              <a:buNone/>
            </a:pPr>
            <a:r>
              <a:rPr lang="en-US" dirty="0"/>
              <a:t> Do not give out your Medicare number to anyone other than your doctor or other health care provider. </a:t>
            </a:r>
          </a:p>
          <a:p>
            <a:pPr marL="0" indent="0">
              <a:buNone/>
            </a:pPr>
            <a:endParaRPr lang="en-US" dirty="0"/>
          </a:p>
          <a:p>
            <a:pPr marL="0" indent="0">
              <a:buNone/>
            </a:pPr>
            <a:r>
              <a:rPr lang="en-US" dirty="0"/>
              <a:t> Protect your Medicare number and treat your Medicare card like a credit card.</a:t>
            </a:r>
          </a:p>
          <a:p>
            <a:endParaRPr lang="en-US" dirty="0"/>
          </a:p>
          <a:p>
            <a:endParaRPr lang="en-US" dirty="0"/>
          </a:p>
          <a:p>
            <a:endParaRPr lang="en-US" dirty="0"/>
          </a:p>
        </p:txBody>
      </p:sp>
    </p:spTree>
    <p:extLst>
      <p:ext uri="{BB962C8B-B14F-4D97-AF65-F5344CB8AC3E}">
        <p14:creationId xmlns:p14="http://schemas.microsoft.com/office/powerpoint/2010/main" val="1122036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84CA-B235-4559-B97C-52413C579B93}"/>
              </a:ext>
            </a:extLst>
          </p:cNvPr>
          <p:cNvSpPr>
            <a:spLocks noGrp="1"/>
          </p:cNvSpPr>
          <p:nvPr>
            <p:ph type="title"/>
          </p:nvPr>
        </p:nvSpPr>
        <p:spPr/>
        <p:txBody>
          <a:bodyPr>
            <a:normAutofit/>
          </a:bodyPr>
          <a:lstStyle/>
          <a:p>
            <a:r>
              <a:rPr kumimoji="0" lang="en-US" sz="3600" b="1" i="0" u="none" strike="noStrike" kern="1200" cap="none" spc="0" normalizeH="0" baseline="0" noProof="0" dirty="0">
                <a:ln>
                  <a:noFill/>
                </a:ln>
                <a:effectLst/>
                <a:uLnTx/>
                <a:uFillTx/>
                <a:ea typeface="Helvetica Neue"/>
                <a:cs typeface="Helvetica Neue"/>
                <a:sym typeface="Helvetica Neue"/>
              </a:rPr>
              <a:t>Tips to Stop COVID-19 Fraud</a:t>
            </a:r>
            <a:endParaRPr lang="en-US" dirty="0"/>
          </a:p>
        </p:txBody>
      </p:sp>
      <p:sp>
        <p:nvSpPr>
          <p:cNvPr id="3" name="Content Placeholder 2">
            <a:extLst>
              <a:ext uri="{FF2B5EF4-FFF2-40B4-BE49-F238E27FC236}">
                <a16:creationId xmlns:a16="http://schemas.microsoft.com/office/drawing/2014/main" id="{A6759115-9173-485A-B4ED-6B9B09E3E4BC}"/>
              </a:ext>
            </a:extLst>
          </p:cNvPr>
          <p:cNvSpPr>
            <a:spLocks noGrp="1"/>
          </p:cNvSpPr>
          <p:nvPr>
            <p:ph idx="1"/>
          </p:nvPr>
        </p:nvSpPr>
        <p:spPr/>
        <p:txBody>
          <a:bodyPr/>
          <a:lstStyle/>
          <a:p>
            <a:pPr marL="0" indent="0">
              <a:buNone/>
            </a:pPr>
            <a:r>
              <a:rPr lang="en-US" dirty="0"/>
              <a:t>Carefully review your Medicare Summary Notice (MSN) or Explanation of Benefits (EOB), looking for errors or claims for products or services that weren’t received. </a:t>
            </a:r>
          </a:p>
          <a:p>
            <a:pPr marL="0" indent="0">
              <a:buNone/>
            </a:pPr>
            <a:endParaRPr lang="en-US" dirty="0"/>
          </a:p>
          <a:p>
            <a:pPr marL="0" indent="0">
              <a:buNone/>
            </a:pPr>
            <a:r>
              <a:rPr lang="en-US" dirty="0"/>
              <a:t>Follow the instructions of your state or local government for other actions you should be taking in response to COVID-19.</a:t>
            </a:r>
          </a:p>
          <a:p>
            <a:pPr marL="0" indent="0">
              <a:buNone/>
            </a:pPr>
            <a:endParaRPr lang="en-US" dirty="0"/>
          </a:p>
          <a:p>
            <a:pPr marL="0" indent="0">
              <a:buNone/>
            </a:pPr>
            <a:r>
              <a:rPr lang="en-US" dirty="0"/>
              <a:t>Contact your local SMP for help. SMPs empower and assist Medicare beneficiaries, their families, and caregivers to prevent, detect, and report health care fraud, errors, and abuse.</a:t>
            </a:r>
          </a:p>
          <a:p>
            <a:pPr>
              <a:buFont typeface="Arial" charset="0"/>
              <a:buChar char="•"/>
            </a:pPr>
            <a:endParaRPr lang="en-US" dirty="0"/>
          </a:p>
          <a:p>
            <a:pPr>
              <a:buFont typeface="Arial" charset="0"/>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869942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A113-D834-4E2B-A37F-9EF45DAC3072}"/>
              </a:ext>
            </a:extLst>
          </p:cNvPr>
          <p:cNvSpPr>
            <a:spLocks noGrp="1"/>
          </p:cNvSpPr>
          <p:nvPr>
            <p:ph type="title"/>
          </p:nvPr>
        </p:nvSpPr>
        <p:spPr/>
        <p:txBody>
          <a:bodyPr>
            <a:normAutofit/>
          </a:bodyPr>
          <a:lstStyle/>
          <a:p>
            <a:r>
              <a:rPr kumimoji="0" lang="en-US" sz="3600" b="1" i="0" u="none" strike="noStrike" kern="1200" cap="none" spc="0" normalizeH="0" baseline="0" noProof="0" dirty="0">
                <a:ln>
                  <a:noFill/>
                </a:ln>
                <a:effectLst/>
                <a:uLnTx/>
                <a:uFillTx/>
                <a:ea typeface="Helvetica Neue"/>
                <a:cs typeface="Helvetica Neue"/>
                <a:sym typeface="Helvetica Neue"/>
              </a:rPr>
              <a:t>Tips to Stop COVID-19 Fraud</a:t>
            </a:r>
            <a:endParaRPr lang="en-US" dirty="0"/>
          </a:p>
        </p:txBody>
      </p:sp>
      <p:sp>
        <p:nvSpPr>
          <p:cNvPr id="3" name="Content Placeholder 2">
            <a:extLst>
              <a:ext uri="{FF2B5EF4-FFF2-40B4-BE49-F238E27FC236}">
                <a16:creationId xmlns:a16="http://schemas.microsoft.com/office/drawing/2014/main" id="{F39A23F1-86D6-4C86-90B3-0377A89726CC}"/>
              </a:ext>
            </a:extLst>
          </p:cNvPr>
          <p:cNvSpPr>
            <a:spLocks noGrp="1"/>
          </p:cNvSpPr>
          <p:nvPr>
            <p:ph idx="1"/>
          </p:nvPr>
        </p:nvSpPr>
        <p:spPr/>
        <p:txBody>
          <a:bodyPr/>
          <a:lstStyle/>
          <a:p>
            <a:pPr>
              <a:buFont typeface="Arial" charset="0"/>
              <a:buChar char="•"/>
            </a:pPr>
            <a:endParaRPr lang="en-US" dirty="0"/>
          </a:p>
          <a:p>
            <a:pPr marL="0" indent="0">
              <a:buNone/>
            </a:pPr>
            <a:r>
              <a:rPr lang="en-US" dirty="0"/>
              <a:t>Never provide your Medicare number to anyone who contacts you through unsolicited calls, texts, or emails.</a:t>
            </a:r>
          </a:p>
          <a:p>
            <a:endParaRPr lang="en-US" dirty="0"/>
          </a:p>
          <a:p>
            <a:pPr marL="0" indent="0" algn="ctr">
              <a:buNone/>
            </a:pPr>
            <a:r>
              <a:rPr lang="en-US" sz="3200" b="1" dirty="0">
                <a:solidFill>
                  <a:schemeClr val="accent1"/>
                </a:solidFill>
              </a:rPr>
              <a:t>MEDICARE WILL NEVER CALL YOU ON THE PHONE</a:t>
            </a:r>
            <a:endParaRPr lang="en-US" dirty="0"/>
          </a:p>
          <a:p>
            <a:endParaRPr lang="en-US" dirty="0"/>
          </a:p>
          <a:p>
            <a:endParaRPr lang="en-US" dirty="0"/>
          </a:p>
        </p:txBody>
      </p:sp>
    </p:spTree>
    <p:extLst>
      <p:ext uri="{BB962C8B-B14F-4D97-AF65-F5344CB8AC3E}">
        <p14:creationId xmlns:p14="http://schemas.microsoft.com/office/powerpoint/2010/main" val="1368012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9A04-F18B-4F8F-BFFD-7B7872339215}"/>
              </a:ext>
            </a:extLst>
          </p:cNvPr>
          <p:cNvSpPr>
            <a:spLocks noGrp="1"/>
          </p:cNvSpPr>
          <p:nvPr>
            <p:ph type="title"/>
          </p:nvPr>
        </p:nvSpPr>
        <p:spPr/>
        <p:txBody>
          <a:bodyPr>
            <a:normAutofit/>
          </a:bodyPr>
          <a:lstStyle/>
          <a:p>
            <a:r>
              <a:rPr kumimoji="0" lang="en-US" sz="3600" b="1" i="0" u="none" strike="noStrike" kern="1200" cap="none" spc="0" normalizeH="0" baseline="0" noProof="0" dirty="0">
                <a:ln>
                  <a:noFill/>
                </a:ln>
                <a:effectLst/>
                <a:uLnTx/>
                <a:uFillTx/>
                <a:ea typeface="Helvetica Neue"/>
                <a:cs typeface="Helvetica Neue"/>
                <a:sym typeface="Helvetica Neue"/>
              </a:rPr>
              <a:t>COVID-19 Resource </a:t>
            </a:r>
            <a:endParaRPr lang="en-US" dirty="0"/>
          </a:p>
        </p:txBody>
      </p:sp>
      <p:sp>
        <p:nvSpPr>
          <p:cNvPr id="3" name="Content Placeholder 2">
            <a:extLst>
              <a:ext uri="{FF2B5EF4-FFF2-40B4-BE49-F238E27FC236}">
                <a16:creationId xmlns:a16="http://schemas.microsoft.com/office/drawing/2014/main" id="{F08A36A4-224A-4B87-8505-5155A59FF07A}"/>
              </a:ext>
            </a:extLst>
          </p:cNvPr>
          <p:cNvSpPr>
            <a:spLocks noGrp="1"/>
          </p:cNvSpPr>
          <p:nvPr>
            <p:ph idx="1"/>
          </p:nvPr>
        </p:nvSpPr>
        <p:spPr/>
        <p:txBody>
          <a:bodyPr>
            <a:normAutofit fontScale="85000" lnSpcReduction="20000"/>
          </a:bodyPr>
          <a:lstStyle/>
          <a:p>
            <a:r>
              <a:rPr lang="en-US" sz="2000" b="1" dirty="0"/>
              <a:t>Administration for Community Living (ACL): </a:t>
            </a:r>
          </a:p>
          <a:p>
            <a:r>
              <a:rPr lang="en-US" sz="2000" dirty="0"/>
              <a:t>ACL.gov/COVID-19</a:t>
            </a:r>
          </a:p>
          <a:p>
            <a:endParaRPr lang="en-US" sz="2000" dirty="0"/>
          </a:p>
          <a:p>
            <a:r>
              <a:rPr lang="en-US" sz="2000" b="1" dirty="0"/>
              <a:t>Senior Medicare Patrol National Resource Center (SMPNRC): </a:t>
            </a:r>
          </a:p>
          <a:p>
            <a:r>
              <a:rPr lang="en-US" sz="2000" dirty="0">
                <a:hlinkClick r:id="rId2"/>
              </a:rPr>
              <a:t>www.smpresource.org/Content/Medicare-Fraud-Schemes/COVID-19-Fraud</a:t>
            </a:r>
            <a:endParaRPr lang="en-US" sz="2000" dirty="0"/>
          </a:p>
          <a:p>
            <a:endParaRPr lang="en-US" sz="2000" b="1" dirty="0"/>
          </a:p>
          <a:p>
            <a:r>
              <a:rPr lang="en-US" sz="2000" b="1" dirty="0"/>
              <a:t>Texas Senior Medicare Patrol  1-888-341-6187 </a:t>
            </a:r>
          </a:p>
          <a:p>
            <a:pPr marL="0" indent="0">
              <a:buNone/>
            </a:pPr>
            <a:endParaRPr lang="en-US" sz="2000" dirty="0"/>
          </a:p>
          <a:p>
            <a:r>
              <a:rPr lang="en-US" sz="2000" b="1" dirty="0"/>
              <a:t>Centers for Disease Control and Prevention (CDC): </a:t>
            </a:r>
            <a:r>
              <a:rPr lang="en-US" sz="2000" dirty="0"/>
              <a:t>CDC.gov/coronavirus/2019-ncov </a:t>
            </a:r>
          </a:p>
          <a:p>
            <a:endParaRPr lang="en-US" sz="2000" dirty="0"/>
          </a:p>
          <a:p>
            <a:r>
              <a:rPr lang="en-US" sz="2000" b="1" dirty="0"/>
              <a:t>Federal Trade Commission (FTC): </a:t>
            </a:r>
          </a:p>
          <a:p>
            <a:r>
              <a:rPr lang="en-US" sz="2000" dirty="0"/>
              <a:t>FTC.gov/coronavirus </a:t>
            </a:r>
          </a:p>
          <a:p>
            <a:endParaRPr lang="en-US" sz="2000" dirty="0"/>
          </a:p>
          <a:p>
            <a:r>
              <a:rPr lang="en-US" sz="2000" b="1" dirty="0"/>
              <a:t>Medicare:</a:t>
            </a:r>
          </a:p>
          <a:p>
            <a:r>
              <a:rPr lang="en-US" sz="2000" dirty="0"/>
              <a:t>Medicare.gov/</a:t>
            </a:r>
            <a:r>
              <a:rPr lang="en-US" sz="2000" dirty="0" err="1"/>
              <a:t>medicare</a:t>
            </a:r>
            <a:r>
              <a:rPr lang="en-US" sz="2000" dirty="0"/>
              <a:t>-coronavirus</a:t>
            </a:r>
          </a:p>
          <a:p>
            <a:endParaRPr lang="en-US" dirty="0"/>
          </a:p>
        </p:txBody>
      </p:sp>
    </p:spTree>
    <p:extLst>
      <p:ext uri="{BB962C8B-B14F-4D97-AF65-F5344CB8AC3E}">
        <p14:creationId xmlns:p14="http://schemas.microsoft.com/office/powerpoint/2010/main" val="2735725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1F72-A4F8-44CA-9917-DC2019DB2C8D}"/>
              </a:ext>
            </a:extLst>
          </p:cNvPr>
          <p:cNvSpPr>
            <a:spLocks noGrp="1"/>
          </p:cNvSpPr>
          <p:nvPr>
            <p:ph type="title"/>
          </p:nvPr>
        </p:nvSpPr>
        <p:spPr/>
        <p:txBody>
          <a:bodyPr>
            <a:normAutofit/>
          </a:bodyPr>
          <a:lstStyle/>
          <a:p>
            <a:r>
              <a:rPr lang="en-US" sz="3600" b="1" dirty="0">
                <a:ea typeface="Helvetica Neue"/>
                <a:cs typeface="Helvetica Neue"/>
                <a:sym typeface="Helvetica Neue"/>
              </a:rPr>
              <a:t>COVID-19 Medicare Coverage</a:t>
            </a:r>
            <a:endParaRPr lang="en-US" dirty="0"/>
          </a:p>
        </p:txBody>
      </p:sp>
      <p:sp>
        <p:nvSpPr>
          <p:cNvPr id="4" name="Content Placeholder 3">
            <a:extLst>
              <a:ext uri="{FF2B5EF4-FFF2-40B4-BE49-F238E27FC236}">
                <a16:creationId xmlns:a16="http://schemas.microsoft.com/office/drawing/2014/main" id="{78AC52CA-E74B-4D5F-A369-D153F83C8092}"/>
              </a:ext>
            </a:extLst>
          </p:cNvPr>
          <p:cNvSpPr>
            <a:spLocks noGrp="1"/>
          </p:cNvSpPr>
          <p:nvPr>
            <p:ph sz="half" idx="2"/>
          </p:nvPr>
        </p:nvSpPr>
        <p:spPr/>
        <p:txBody>
          <a:bodyPr/>
          <a:lstStyle/>
          <a:p>
            <a:pPr marL="0" indent="0">
              <a:buNone/>
            </a:pPr>
            <a:r>
              <a:rPr lang="en-US" dirty="0"/>
              <a:t>Medicare Part B (Medical Insurance) covers COVID-19 tests when ordered by your doctor or health care provider on or after February 4, 2020.  </a:t>
            </a:r>
          </a:p>
          <a:p>
            <a:pPr marL="0" indent="0">
              <a:buNone/>
            </a:pPr>
            <a:endParaRPr lang="en-US" dirty="0"/>
          </a:p>
          <a:p>
            <a:pPr marL="0" indent="0">
              <a:buNone/>
            </a:pPr>
            <a:r>
              <a:rPr lang="en-US" dirty="0"/>
              <a:t>Medicare covers all medically necessary hospitalizations, including extra days in the hospital for patients who had to stay longer under COVID-19 quarantine.</a:t>
            </a:r>
          </a:p>
          <a:p>
            <a:pPr marL="0" indent="0">
              <a:buNone/>
            </a:pPr>
            <a:endParaRPr lang="en-US" dirty="0"/>
          </a:p>
          <a:p>
            <a:pPr marL="0" indent="0">
              <a:buNone/>
            </a:pPr>
            <a:r>
              <a:rPr lang="en-US" dirty="0"/>
              <a:t>There is no vaccine for COVID-19 at this time; however, if one becomes available, Medicare will cover it.</a:t>
            </a:r>
          </a:p>
          <a:p>
            <a:pPr marL="0" indent="0">
              <a:buNone/>
            </a:pPr>
            <a:endParaRPr lang="en-US" dirty="0"/>
          </a:p>
        </p:txBody>
      </p:sp>
      <p:sp>
        <p:nvSpPr>
          <p:cNvPr id="5" name="Footer Placeholder 4">
            <a:extLst>
              <a:ext uri="{FF2B5EF4-FFF2-40B4-BE49-F238E27FC236}">
                <a16:creationId xmlns:a16="http://schemas.microsoft.com/office/drawing/2014/main" id="{6C54BE47-E1EC-412F-9C59-CAE0607D66BA}"/>
              </a:ext>
            </a:extLst>
          </p:cNvPr>
          <p:cNvSpPr>
            <a:spLocks noGrp="1"/>
          </p:cNvSpPr>
          <p:nvPr>
            <p:ph type="ftr" sz="quarter" idx="11"/>
          </p:nvPr>
        </p:nvSpPr>
        <p:spPr/>
        <p:txBody>
          <a:bodyPr/>
          <a:lstStyle/>
          <a:p>
            <a:r>
              <a:rPr lang="en-US"/>
              <a:t>MAKING OLDER BETTER</a:t>
            </a:r>
          </a:p>
        </p:txBody>
      </p:sp>
      <p:sp>
        <p:nvSpPr>
          <p:cNvPr id="6" name="Slide Number Placeholder 5">
            <a:extLst>
              <a:ext uri="{FF2B5EF4-FFF2-40B4-BE49-F238E27FC236}">
                <a16:creationId xmlns:a16="http://schemas.microsoft.com/office/drawing/2014/main" id="{EA86341C-077F-4496-83BD-63EFA0E9D55B}"/>
              </a:ext>
            </a:extLst>
          </p:cNvPr>
          <p:cNvSpPr>
            <a:spLocks noGrp="1"/>
          </p:cNvSpPr>
          <p:nvPr>
            <p:ph type="sldNum" sz="quarter" idx="12"/>
          </p:nvPr>
        </p:nvSpPr>
        <p:spPr/>
        <p:txBody>
          <a:bodyPr/>
          <a:lstStyle/>
          <a:p>
            <a:fld id="{AF086669-97FE-E046-87BD-3BDB6F56197B}" type="slidenum">
              <a:rPr lang="en-US" smtClean="0"/>
              <a:t>2</a:t>
            </a:fld>
            <a:endParaRPr lang="en-US"/>
          </a:p>
        </p:txBody>
      </p:sp>
      <p:pic>
        <p:nvPicPr>
          <p:cNvPr id="8" name="Picture 5" descr="C:\Users\jsalazar\AppData\Local\Microsoft\Windows\INetCache\IE\LES9ZFOV\bigstock-Beautiful-Portrait-Of-An-Elder-5884730-e1395250928579[1].jpg">
            <a:extLst>
              <a:ext uri="{FF2B5EF4-FFF2-40B4-BE49-F238E27FC236}">
                <a16:creationId xmlns:a16="http://schemas.microsoft.com/office/drawing/2014/main" id="{DACE8124-6441-4E24-9911-C9991618B0BC}"/>
              </a:ext>
            </a:extLst>
          </p:cNvPr>
          <p:cNvPicPr>
            <a:picLocks noChangeAspect="1" noChangeArrowheads="1"/>
          </p:cNvPicPr>
          <p:nvPr/>
        </p:nvPicPr>
        <p:blipFill rotWithShape="1">
          <a:blip r:embed="rId2" cstate="print"/>
          <a:srcRect t="1626" b="16216"/>
          <a:stretch/>
        </p:blipFill>
        <p:spPr bwMode="auto">
          <a:xfrm>
            <a:off x="928467" y="1310873"/>
            <a:ext cx="4539175" cy="4632724"/>
          </a:xfrm>
          <a:prstGeom prst="rect">
            <a:avLst/>
          </a:prstGeom>
          <a:noFill/>
        </p:spPr>
      </p:pic>
    </p:spTree>
    <p:extLst>
      <p:ext uri="{BB962C8B-B14F-4D97-AF65-F5344CB8AC3E}">
        <p14:creationId xmlns:p14="http://schemas.microsoft.com/office/powerpoint/2010/main" val="3944894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BB08-3AF7-4CAE-AA0A-7C4BA1F7BFF3}"/>
              </a:ext>
            </a:extLst>
          </p:cNvPr>
          <p:cNvSpPr>
            <a:spLocks noGrp="1"/>
          </p:cNvSpPr>
          <p:nvPr>
            <p:ph type="title"/>
          </p:nvPr>
        </p:nvSpPr>
        <p:spPr/>
        <p:txBody>
          <a:bodyPr>
            <a:normAutofit/>
          </a:bodyPr>
          <a:lstStyle/>
          <a:p>
            <a:r>
              <a:rPr kumimoji="0" lang="en-US" sz="3600" b="1" i="0" u="none" strike="noStrike" kern="1200" cap="none" spc="0" normalizeH="0" baseline="0" noProof="0" dirty="0">
                <a:ln>
                  <a:noFill/>
                </a:ln>
                <a:effectLst/>
                <a:uLnTx/>
                <a:uFillTx/>
                <a:ea typeface="Helvetica Neue"/>
                <a:cs typeface="Helvetica Neue"/>
                <a:sym typeface="Helvetica Neue"/>
              </a:rPr>
              <a:t>COVID-19</a:t>
            </a:r>
            <a:r>
              <a:rPr kumimoji="0" lang="en-US" sz="3600" b="1" i="0" u="none" strike="noStrike" kern="1200" cap="none" spc="0" normalizeH="0" noProof="0" dirty="0">
                <a:ln>
                  <a:noFill/>
                </a:ln>
                <a:effectLst/>
                <a:uLnTx/>
                <a:uFillTx/>
                <a:ea typeface="Helvetica Neue"/>
                <a:cs typeface="Helvetica Neue"/>
                <a:sym typeface="Helvetica Neue"/>
              </a:rPr>
              <a:t> Medicare Coverage?</a:t>
            </a:r>
            <a:endParaRPr lang="en-US" dirty="0"/>
          </a:p>
        </p:txBody>
      </p:sp>
      <p:sp>
        <p:nvSpPr>
          <p:cNvPr id="4" name="Content Placeholder 3">
            <a:extLst>
              <a:ext uri="{FF2B5EF4-FFF2-40B4-BE49-F238E27FC236}">
                <a16:creationId xmlns:a16="http://schemas.microsoft.com/office/drawing/2014/main" id="{C97DB070-9E24-4DE9-B8BC-0037EC843F41}"/>
              </a:ext>
            </a:extLst>
          </p:cNvPr>
          <p:cNvSpPr>
            <a:spLocks noGrp="1"/>
          </p:cNvSpPr>
          <p:nvPr>
            <p:ph sz="half" idx="2"/>
          </p:nvPr>
        </p:nvSpPr>
        <p:spPr/>
        <p:txBody>
          <a:bodyPr/>
          <a:lstStyle/>
          <a:p>
            <a:pPr marL="0" indent="0">
              <a:buNone/>
            </a:pPr>
            <a:r>
              <a:rPr lang="en-US" sz="2000" dirty="0"/>
              <a:t>Medicare also recently expanded coverage of telehealth services to enable beneficiaries to access a wider range of services from their providers without having to travel to a facility.  </a:t>
            </a:r>
          </a:p>
          <a:p>
            <a:pPr marL="0" indent="0">
              <a:buNone/>
            </a:pPr>
            <a:endParaRPr lang="en-US" sz="2000" dirty="0"/>
          </a:p>
          <a:p>
            <a:pPr marL="0" indent="0">
              <a:buNone/>
            </a:pPr>
            <a:r>
              <a:rPr lang="en-US" sz="2000" dirty="0"/>
              <a:t>This includes access to doctors, nurse practitioners, clinical psychologists, and licensed clinical social workers. </a:t>
            </a:r>
          </a:p>
          <a:p>
            <a:pPr marL="0" indent="0">
              <a:buNone/>
            </a:pPr>
            <a:endParaRPr lang="en-US" sz="2000" dirty="0"/>
          </a:p>
          <a:p>
            <a:pPr marL="0" indent="0">
              <a:buNone/>
            </a:pPr>
            <a:r>
              <a:rPr lang="en-US" sz="2000" dirty="0"/>
              <a:t>During this emergency, there are also more options for the ways your providers can talk with you under this provision. </a:t>
            </a:r>
          </a:p>
          <a:p>
            <a:pPr marL="0" indent="0">
              <a:buNone/>
            </a:pPr>
            <a:endParaRPr lang="en-US" dirty="0"/>
          </a:p>
        </p:txBody>
      </p:sp>
      <p:sp>
        <p:nvSpPr>
          <p:cNvPr id="5" name="Footer Placeholder 4">
            <a:extLst>
              <a:ext uri="{FF2B5EF4-FFF2-40B4-BE49-F238E27FC236}">
                <a16:creationId xmlns:a16="http://schemas.microsoft.com/office/drawing/2014/main" id="{85F031FF-EF43-4F27-8607-1A44F2D171F5}"/>
              </a:ext>
            </a:extLst>
          </p:cNvPr>
          <p:cNvSpPr>
            <a:spLocks noGrp="1"/>
          </p:cNvSpPr>
          <p:nvPr>
            <p:ph type="ftr" sz="quarter" idx="11"/>
          </p:nvPr>
        </p:nvSpPr>
        <p:spPr/>
        <p:txBody>
          <a:bodyPr/>
          <a:lstStyle/>
          <a:p>
            <a:r>
              <a:rPr lang="en-US"/>
              <a:t>MAKING OLDER BETTER</a:t>
            </a:r>
          </a:p>
        </p:txBody>
      </p:sp>
      <p:sp>
        <p:nvSpPr>
          <p:cNvPr id="6" name="Slide Number Placeholder 5">
            <a:extLst>
              <a:ext uri="{FF2B5EF4-FFF2-40B4-BE49-F238E27FC236}">
                <a16:creationId xmlns:a16="http://schemas.microsoft.com/office/drawing/2014/main" id="{F173C500-21AA-4387-AA83-8F7FD518E1FD}"/>
              </a:ext>
            </a:extLst>
          </p:cNvPr>
          <p:cNvSpPr>
            <a:spLocks noGrp="1"/>
          </p:cNvSpPr>
          <p:nvPr>
            <p:ph type="sldNum" sz="quarter" idx="12"/>
          </p:nvPr>
        </p:nvSpPr>
        <p:spPr/>
        <p:txBody>
          <a:bodyPr/>
          <a:lstStyle/>
          <a:p>
            <a:fld id="{AF086669-97FE-E046-87BD-3BDB6F56197B}" type="slidenum">
              <a:rPr lang="en-US" smtClean="0"/>
              <a:t>3</a:t>
            </a:fld>
            <a:endParaRPr lang="en-US"/>
          </a:p>
        </p:txBody>
      </p:sp>
      <p:pic>
        <p:nvPicPr>
          <p:cNvPr id="12" name="Content Placeholder 11" descr="A person posing for the camera&#10;&#10;Description automatically generated">
            <a:extLst>
              <a:ext uri="{FF2B5EF4-FFF2-40B4-BE49-F238E27FC236}">
                <a16:creationId xmlns:a16="http://schemas.microsoft.com/office/drawing/2014/main" id="{500199D9-C987-4FDA-B00C-C6FC08CDB549}"/>
              </a:ext>
            </a:extLst>
          </p:cNvPr>
          <p:cNvPicPr>
            <a:picLocks noGrp="1" noChangeAspect="1"/>
          </p:cNvPicPr>
          <p:nvPr>
            <p:ph sz="half" idx="1"/>
          </p:nvPr>
        </p:nvPicPr>
        <p:blipFill>
          <a:blip r:embed="rId2"/>
          <a:stretch>
            <a:fillRect/>
          </a:stretch>
        </p:blipFill>
        <p:spPr>
          <a:xfrm>
            <a:off x="1485563" y="1311275"/>
            <a:ext cx="3309023" cy="4632325"/>
          </a:xfrm>
        </p:spPr>
      </p:pic>
    </p:spTree>
    <p:extLst>
      <p:ext uri="{BB962C8B-B14F-4D97-AF65-F5344CB8AC3E}">
        <p14:creationId xmlns:p14="http://schemas.microsoft.com/office/powerpoint/2010/main" val="1047493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412B-151D-4181-8525-5976CE563359}"/>
              </a:ext>
            </a:extLst>
          </p:cNvPr>
          <p:cNvSpPr>
            <a:spLocks noGrp="1"/>
          </p:cNvSpPr>
          <p:nvPr>
            <p:ph type="title"/>
          </p:nvPr>
        </p:nvSpPr>
        <p:spPr/>
        <p:txBody>
          <a:bodyPr>
            <a:normAutofit fontScale="90000"/>
          </a:bodyPr>
          <a:lstStyle/>
          <a:p>
            <a:r>
              <a:rPr lang="en-US" sz="3600" b="1" dirty="0">
                <a:ea typeface="Helvetica Neue"/>
                <a:cs typeface="Helvetica Neue"/>
                <a:sym typeface="Helvetica Neue"/>
              </a:rPr>
              <a:t>State Health Insurance Assistance Program (SHIP)</a:t>
            </a:r>
            <a:endParaRPr lang="en-US" dirty="0"/>
          </a:p>
        </p:txBody>
      </p:sp>
      <p:sp>
        <p:nvSpPr>
          <p:cNvPr id="3" name="Content Placeholder 2">
            <a:extLst>
              <a:ext uri="{FF2B5EF4-FFF2-40B4-BE49-F238E27FC236}">
                <a16:creationId xmlns:a16="http://schemas.microsoft.com/office/drawing/2014/main" id="{950F58CC-1AB9-4E82-9CAA-4A95EADC30C2}"/>
              </a:ext>
            </a:extLst>
          </p:cNvPr>
          <p:cNvSpPr>
            <a:spLocks noGrp="1"/>
          </p:cNvSpPr>
          <p:nvPr>
            <p:ph idx="1"/>
          </p:nvPr>
        </p:nvSpPr>
        <p:spPr/>
        <p:txBody>
          <a:bodyPr/>
          <a:lstStyle/>
          <a:p>
            <a:pPr marL="0" indent="0">
              <a:buNone/>
            </a:pPr>
            <a:r>
              <a:rPr lang="en-US" sz="2000" dirty="0"/>
              <a:t>For Medicare coverage questions, contact your local State Health Insurance Assistance Program (SHIP) at:</a:t>
            </a:r>
          </a:p>
          <a:p>
            <a:pPr marL="0" indent="0">
              <a:buNone/>
            </a:pPr>
            <a:endParaRPr lang="en-US" sz="2000" dirty="0"/>
          </a:p>
          <a:p>
            <a:pPr marL="0" indent="0">
              <a:buNone/>
            </a:pPr>
            <a:r>
              <a:rPr lang="en-US" sz="2000" b="1" dirty="0"/>
              <a:t>SHIPTAcenter.org or 1-877-839-2675.</a:t>
            </a:r>
          </a:p>
          <a:p>
            <a:endParaRPr lang="en-US" dirty="0"/>
          </a:p>
        </p:txBody>
      </p:sp>
    </p:spTree>
    <p:extLst>
      <p:ext uri="{BB962C8B-B14F-4D97-AF65-F5344CB8AC3E}">
        <p14:creationId xmlns:p14="http://schemas.microsoft.com/office/powerpoint/2010/main" val="3091892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4F10-F28A-42FE-8251-28E7D2E5899F}"/>
              </a:ext>
            </a:extLst>
          </p:cNvPr>
          <p:cNvSpPr>
            <a:spLocks noGrp="1"/>
          </p:cNvSpPr>
          <p:nvPr>
            <p:ph type="title"/>
          </p:nvPr>
        </p:nvSpPr>
        <p:spPr/>
        <p:txBody>
          <a:bodyPr>
            <a:normAutofit/>
          </a:bodyPr>
          <a:lstStyle/>
          <a:p>
            <a:r>
              <a:rPr kumimoji="0" lang="en-US" sz="3600" b="1" i="0" u="none" strike="noStrike" kern="1200" cap="none" spc="0" normalizeH="0" baseline="0" noProof="0" dirty="0">
                <a:ln>
                  <a:noFill/>
                </a:ln>
                <a:effectLst/>
                <a:uLnTx/>
                <a:uFillTx/>
                <a:ea typeface="Helvetica Neue"/>
                <a:cs typeface="Helvetica Neue"/>
                <a:sym typeface="Helvetica Neue"/>
              </a:rPr>
              <a:t>Texas Senior Medicare Patrol (TXSMP)</a:t>
            </a:r>
            <a:endParaRPr lang="en-US" dirty="0"/>
          </a:p>
        </p:txBody>
      </p:sp>
      <p:sp>
        <p:nvSpPr>
          <p:cNvPr id="3" name="Content Placeholder 2">
            <a:extLst>
              <a:ext uri="{FF2B5EF4-FFF2-40B4-BE49-F238E27FC236}">
                <a16:creationId xmlns:a16="http://schemas.microsoft.com/office/drawing/2014/main" id="{8478CAC5-4153-4EF4-94CD-3DC972AE247E}"/>
              </a:ext>
            </a:extLst>
          </p:cNvPr>
          <p:cNvSpPr>
            <a:spLocks noGrp="1"/>
          </p:cNvSpPr>
          <p:nvPr>
            <p:ph idx="1"/>
          </p:nvPr>
        </p:nvSpPr>
        <p:spPr/>
        <p:txBody>
          <a:bodyPr/>
          <a:lstStyle/>
          <a:p>
            <a:pPr marL="0" indent="0">
              <a:buNone/>
            </a:pPr>
            <a:r>
              <a:rPr lang="en-US" dirty="0"/>
              <a:t>TXSMP is ready to provide you with the information you need to </a:t>
            </a:r>
            <a:r>
              <a:rPr lang="en-US" dirty="0">
                <a:solidFill>
                  <a:schemeClr val="accent1"/>
                </a:solidFill>
              </a:rPr>
              <a:t>PROTECT</a:t>
            </a:r>
            <a:r>
              <a:rPr lang="en-US" dirty="0">
                <a:solidFill>
                  <a:srgbClr val="0000FF"/>
                </a:solidFill>
              </a:rPr>
              <a:t> </a:t>
            </a:r>
            <a:r>
              <a:rPr lang="en-US" dirty="0"/>
              <a:t>yourself from Medicare fraud, errors, and abuse; </a:t>
            </a:r>
            <a:r>
              <a:rPr lang="en-US" dirty="0">
                <a:solidFill>
                  <a:schemeClr val="accent1"/>
                </a:solidFill>
              </a:rPr>
              <a:t>DETECT</a:t>
            </a:r>
            <a:r>
              <a:rPr lang="en-US" dirty="0">
                <a:solidFill>
                  <a:srgbClr val="0000FF"/>
                </a:solidFill>
              </a:rPr>
              <a:t> </a:t>
            </a:r>
            <a:r>
              <a:rPr lang="en-US" dirty="0"/>
              <a:t>potential fraud, errors, and abuse; and </a:t>
            </a:r>
            <a:r>
              <a:rPr lang="en-US" dirty="0">
                <a:solidFill>
                  <a:schemeClr val="accent1"/>
                </a:solidFill>
              </a:rPr>
              <a:t>REPORT</a:t>
            </a:r>
            <a:r>
              <a:rPr lang="en-US" dirty="0">
                <a:solidFill>
                  <a:srgbClr val="0000FF"/>
                </a:solidFill>
              </a:rPr>
              <a:t> </a:t>
            </a:r>
            <a:r>
              <a:rPr lang="en-US" dirty="0"/>
              <a:t>your concerns. </a:t>
            </a:r>
          </a:p>
          <a:p>
            <a:pPr marL="0" indent="0">
              <a:buNone/>
            </a:pPr>
            <a:endParaRPr lang="en-US" dirty="0">
              <a:solidFill>
                <a:srgbClr val="0000FF"/>
              </a:solidFill>
            </a:endParaRPr>
          </a:p>
          <a:p>
            <a:pPr marL="0" indent="0">
              <a:buNone/>
            </a:pPr>
            <a:r>
              <a:rPr lang="en-US" dirty="0"/>
              <a:t>SMPs and their trained volunteers help educate and empower Medicare beneficiaries in the fight against health care fraud. </a:t>
            </a:r>
          </a:p>
          <a:p>
            <a:pPr marL="0" indent="0">
              <a:buNone/>
            </a:pPr>
            <a:endParaRPr lang="en-US" dirty="0"/>
          </a:p>
          <a:p>
            <a:pPr marL="0" indent="0">
              <a:buNone/>
            </a:pPr>
            <a:r>
              <a:rPr lang="en-US" dirty="0"/>
              <a:t>Your SMP can help with your questions, concerns, or complaints about potential fraud and abuse issues. It also can provide information and educational presentations.</a:t>
            </a:r>
          </a:p>
          <a:p>
            <a:pPr marL="0" indent="0">
              <a:buNone/>
            </a:pPr>
            <a:endParaRPr lang="en-US" dirty="0"/>
          </a:p>
          <a:p>
            <a:pPr marL="0" indent="0" algn="ctr">
              <a:buNone/>
            </a:pPr>
            <a:r>
              <a:rPr lang="en-US" sz="2800" b="1" dirty="0">
                <a:solidFill>
                  <a:schemeClr val="accent1"/>
                </a:solidFill>
              </a:rPr>
              <a:t>Texas Senior Medicare Patrol  1-888-341-6187 </a:t>
            </a:r>
          </a:p>
          <a:p>
            <a:pPr marL="0" indent="0">
              <a:buNone/>
            </a:pPr>
            <a:endParaRPr lang="en-US" dirty="0"/>
          </a:p>
        </p:txBody>
      </p:sp>
    </p:spTree>
    <p:extLst>
      <p:ext uri="{BB962C8B-B14F-4D97-AF65-F5344CB8AC3E}">
        <p14:creationId xmlns:p14="http://schemas.microsoft.com/office/powerpoint/2010/main" val="87694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miling for the camera&#10;&#10;Description automatically generated">
            <a:extLst>
              <a:ext uri="{FF2B5EF4-FFF2-40B4-BE49-F238E27FC236}">
                <a16:creationId xmlns:a16="http://schemas.microsoft.com/office/drawing/2014/main" id="{B5072686-ECBE-479F-ADB5-E64623F56EFE}"/>
              </a:ext>
            </a:extLst>
          </p:cNvPr>
          <p:cNvPicPr>
            <a:picLocks noChangeAspect="1"/>
          </p:cNvPicPr>
          <p:nvPr/>
        </p:nvPicPr>
        <p:blipFill rotWithShape="1">
          <a:blip r:embed="rId2"/>
          <a:srcRect t="7813" b="7813"/>
          <a:stretch/>
        </p:blipFill>
        <p:spPr>
          <a:xfrm>
            <a:off x="0" y="1"/>
            <a:ext cx="12192000" cy="6858000"/>
          </a:xfrm>
          <a:prstGeom prst="rect">
            <a:avLst/>
          </a:prstGeom>
        </p:spPr>
      </p:pic>
      <p:sp>
        <p:nvSpPr>
          <p:cNvPr id="3" name="Oval 2">
            <a:extLst>
              <a:ext uri="{FF2B5EF4-FFF2-40B4-BE49-F238E27FC236}">
                <a16:creationId xmlns:a16="http://schemas.microsoft.com/office/drawing/2014/main" id="{21194D6E-0134-4EE2-9677-94D154512425}"/>
              </a:ext>
            </a:extLst>
          </p:cNvPr>
          <p:cNvSpPr/>
          <p:nvPr/>
        </p:nvSpPr>
        <p:spPr>
          <a:xfrm>
            <a:off x="-3144944" y="-1066906"/>
            <a:ext cx="9337888" cy="933788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6E13800-E7ED-4541-9EEB-4AC86D20D133}"/>
              </a:ext>
            </a:extLst>
          </p:cNvPr>
          <p:cNvSpPr txBox="1">
            <a:spLocks/>
          </p:cNvSpPr>
          <p:nvPr/>
        </p:nvSpPr>
        <p:spPr>
          <a:xfrm>
            <a:off x="195412" y="2922778"/>
            <a:ext cx="5628918" cy="1124219"/>
          </a:xfrm>
          <a:prstGeom prst="rect">
            <a:avLst/>
          </a:prstGeom>
        </p:spPr>
        <p:txBody>
          <a:bodyPr anchor="b">
            <a:no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Facts and Tips</a:t>
            </a:r>
          </a:p>
        </p:txBody>
      </p:sp>
      <p:pic>
        <p:nvPicPr>
          <p:cNvPr id="6" name="Graphic 5">
            <a:extLst>
              <a:ext uri="{FF2B5EF4-FFF2-40B4-BE49-F238E27FC236}">
                <a16:creationId xmlns:a16="http://schemas.microsoft.com/office/drawing/2014/main" id="{862EF1CE-AF5D-4093-A431-CDFF3B0A09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685" y="2020219"/>
            <a:ext cx="4206371" cy="474403"/>
          </a:xfrm>
          <a:prstGeom prst="rect">
            <a:avLst/>
          </a:prstGeom>
        </p:spPr>
      </p:pic>
    </p:spTree>
    <p:extLst>
      <p:ext uri="{BB962C8B-B14F-4D97-AF65-F5344CB8AC3E}">
        <p14:creationId xmlns:p14="http://schemas.microsoft.com/office/powerpoint/2010/main" val="3221611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D99CF-CA47-496A-91D3-5CBD2C624CE9}"/>
              </a:ext>
            </a:extLst>
          </p:cNvPr>
          <p:cNvSpPr>
            <a:spLocks noGrp="1"/>
          </p:cNvSpPr>
          <p:nvPr>
            <p:ph type="title"/>
          </p:nvPr>
        </p:nvSpPr>
        <p:spPr/>
        <p:txBody>
          <a:bodyPr/>
          <a:lstStyle/>
          <a:p>
            <a:r>
              <a:rPr lang="en-US" dirty="0"/>
              <a:t>Fact</a:t>
            </a:r>
          </a:p>
        </p:txBody>
      </p:sp>
      <p:sp>
        <p:nvSpPr>
          <p:cNvPr id="3" name="Content Placeholder 2">
            <a:extLst>
              <a:ext uri="{FF2B5EF4-FFF2-40B4-BE49-F238E27FC236}">
                <a16:creationId xmlns:a16="http://schemas.microsoft.com/office/drawing/2014/main" id="{BCD56D9B-2049-4273-928E-BA87408DA223}"/>
              </a:ext>
            </a:extLst>
          </p:cNvPr>
          <p:cNvSpPr>
            <a:spLocks noGrp="1"/>
          </p:cNvSpPr>
          <p:nvPr>
            <p:ph idx="1"/>
          </p:nvPr>
        </p:nvSpPr>
        <p:spPr/>
        <p:txBody>
          <a:bodyPr/>
          <a:lstStyle/>
          <a:p>
            <a:pPr marL="0" indent="0">
              <a:lnSpc>
                <a:spcPct val="200000"/>
              </a:lnSpc>
              <a:buNone/>
            </a:pPr>
            <a:r>
              <a:rPr lang="en-US" sz="2000" dirty="0"/>
              <a:t>It’s also important to remember that although the Centers for Disease Control and Prevention (CDC) and other public health officials may contact you if they believe you may have been exposed to the virus, they will not need to ask you for insurance or financial information.</a:t>
            </a:r>
          </a:p>
          <a:p>
            <a:pPr marL="0" indent="0">
              <a:buNone/>
            </a:pPr>
            <a:endParaRPr lang="en-US" dirty="0"/>
          </a:p>
        </p:txBody>
      </p:sp>
    </p:spTree>
    <p:extLst>
      <p:ext uri="{BB962C8B-B14F-4D97-AF65-F5344CB8AC3E}">
        <p14:creationId xmlns:p14="http://schemas.microsoft.com/office/powerpoint/2010/main" val="3580264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874F-9326-4E12-88B5-D9923F6D0076}"/>
              </a:ext>
            </a:extLst>
          </p:cNvPr>
          <p:cNvSpPr>
            <a:spLocks noGrp="1"/>
          </p:cNvSpPr>
          <p:nvPr>
            <p:ph type="title"/>
          </p:nvPr>
        </p:nvSpPr>
        <p:spPr/>
        <p:txBody>
          <a:bodyPr/>
          <a:lstStyle/>
          <a:p>
            <a:r>
              <a:rPr lang="en-US" dirty="0"/>
              <a:t>Tips to Stop COVID-19 Fraud</a:t>
            </a:r>
          </a:p>
        </p:txBody>
      </p:sp>
      <p:sp>
        <p:nvSpPr>
          <p:cNvPr id="3" name="Content Placeholder 2">
            <a:extLst>
              <a:ext uri="{FF2B5EF4-FFF2-40B4-BE49-F238E27FC236}">
                <a16:creationId xmlns:a16="http://schemas.microsoft.com/office/drawing/2014/main" id="{EE573DB4-818E-4FB0-BB7A-A44C6D154470}"/>
              </a:ext>
            </a:extLst>
          </p:cNvPr>
          <p:cNvSpPr>
            <a:spLocks noGrp="1"/>
          </p:cNvSpPr>
          <p:nvPr>
            <p:ph idx="1"/>
          </p:nvPr>
        </p:nvSpPr>
        <p:spPr/>
        <p:txBody>
          <a:bodyPr vert="horz" lIns="91440" tIns="45720" rIns="91440" bIns="45720" rtlCol="0" anchor="t">
            <a:normAutofit/>
          </a:bodyPr>
          <a:lstStyle/>
          <a:p>
            <a:pPr marL="0" indent="0">
              <a:buNone/>
            </a:pPr>
            <a:r>
              <a:rPr lang="en-US" dirty="0"/>
              <a:t>Be cautious of anyone who comes to your door offering free Coronavirus testing, treatment, or supplies. </a:t>
            </a:r>
          </a:p>
          <a:p>
            <a:pPr marL="0" indent="0">
              <a:buNone/>
            </a:pPr>
            <a:endParaRPr lang="en-US" dirty="0"/>
          </a:p>
          <a:p>
            <a:pPr marL="0" indent="0">
              <a:buNone/>
            </a:pPr>
            <a:r>
              <a:rPr lang="en-US" dirty="0"/>
              <a:t>Don’t click on links from sources you don’t know, which could put your computer or device at risk. Make sure the anti-malware and anti-virus software on your computer are up to date.</a:t>
            </a:r>
            <a:endParaRPr lang="en-US" dirty="0">
              <a:cs typeface="Arial"/>
            </a:endParaRPr>
          </a:p>
          <a:p>
            <a:pPr marL="0" indent="0">
              <a:buNone/>
            </a:pPr>
            <a:endParaRPr lang="en-US" dirty="0"/>
          </a:p>
          <a:p>
            <a:pPr marL="0" indent="0">
              <a:buNone/>
            </a:pPr>
            <a:r>
              <a:rPr lang="en-US" dirty="0"/>
              <a:t>Be cautious when purchasing medical supplies from unverified sources, including online advertisements and email/phone solicitations. </a:t>
            </a:r>
          </a:p>
          <a:p>
            <a:pPr marL="0" indent="0">
              <a:buNone/>
            </a:pPr>
            <a:endParaRPr lang="en-US" dirty="0"/>
          </a:p>
        </p:txBody>
      </p:sp>
    </p:spTree>
    <p:extLst>
      <p:ext uri="{BB962C8B-B14F-4D97-AF65-F5344CB8AC3E}">
        <p14:creationId xmlns:p14="http://schemas.microsoft.com/office/powerpoint/2010/main" val="1453216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6EA0-B306-4A3C-8BD5-772324EE933C}"/>
              </a:ext>
            </a:extLst>
          </p:cNvPr>
          <p:cNvSpPr>
            <a:spLocks noGrp="1"/>
          </p:cNvSpPr>
          <p:nvPr>
            <p:ph type="title"/>
          </p:nvPr>
        </p:nvSpPr>
        <p:spPr/>
        <p:txBody>
          <a:bodyPr>
            <a:normAutofit/>
          </a:bodyPr>
          <a:lstStyle/>
          <a:p>
            <a:r>
              <a:rPr kumimoji="0" lang="en-US" sz="3600" b="1" i="0" u="none" strike="noStrike" kern="1200" cap="none" spc="0" normalizeH="0" baseline="0" noProof="0" dirty="0">
                <a:ln>
                  <a:noFill/>
                </a:ln>
                <a:effectLst/>
                <a:uLnTx/>
                <a:uFillTx/>
                <a:ea typeface="Helvetica Neue"/>
                <a:cs typeface="Helvetica Neue"/>
                <a:sym typeface="Helvetica Neue"/>
              </a:rPr>
              <a:t>Tips to Stop COVID-19 Fraud</a:t>
            </a:r>
            <a:endParaRPr lang="en-US" dirty="0"/>
          </a:p>
        </p:txBody>
      </p:sp>
      <p:sp>
        <p:nvSpPr>
          <p:cNvPr id="3" name="Content Placeholder 2">
            <a:extLst>
              <a:ext uri="{FF2B5EF4-FFF2-40B4-BE49-F238E27FC236}">
                <a16:creationId xmlns:a16="http://schemas.microsoft.com/office/drawing/2014/main" id="{7FCCC943-3D1B-4480-BEBA-8D85E9B7100E}"/>
              </a:ext>
            </a:extLst>
          </p:cNvPr>
          <p:cNvSpPr>
            <a:spLocks noGrp="1"/>
          </p:cNvSpPr>
          <p:nvPr>
            <p:ph idx="1"/>
          </p:nvPr>
        </p:nvSpPr>
        <p:spPr/>
        <p:txBody>
          <a:bodyPr vert="horz" lIns="91440" tIns="45720" rIns="91440" bIns="45720" rtlCol="0" anchor="t">
            <a:normAutofit/>
          </a:bodyPr>
          <a:lstStyle/>
          <a:p>
            <a:pPr marL="0" indent="0">
              <a:buNone/>
            </a:pPr>
            <a:r>
              <a:rPr lang="en-US" dirty="0"/>
              <a:t>Ignore online offers for vaccinations. If you see ads touting prevention products or cures for COVID-19, they are most likely a scam.</a:t>
            </a:r>
          </a:p>
          <a:p>
            <a:pPr marL="0" indent="0">
              <a:buNone/>
            </a:pPr>
            <a:endParaRPr lang="en-US" dirty="0"/>
          </a:p>
          <a:p>
            <a:pPr marL="0" indent="0">
              <a:buNone/>
            </a:pPr>
            <a:r>
              <a:rPr lang="en-US" dirty="0"/>
              <a:t>Do your homework before donating to a charity or crowdfunding site due to a public health emergency. Be particularly wary of any charities requesting donations by cash, by gift card, or wire transfer.</a:t>
            </a:r>
          </a:p>
          <a:p>
            <a:endParaRPr lang="en-US" dirty="0"/>
          </a:p>
          <a:p>
            <a:endParaRPr lang="en-US" dirty="0"/>
          </a:p>
        </p:txBody>
      </p:sp>
    </p:spTree>
    <p:extLst>
      <p:ext uri="{BB962C8B-B14F-4D97-AF65-F5344CB8AC3E}">
        <p14:creationId xmlns:p14="http://schemas.microsoft.com/office/powerpoint/2010/main" val="2500857124"/>
      </p:ext>
    </p:extLst>
  </p:cSld>
  <p:clrMapOvr>
    <a:masterClrMapping/>
  </p:clrMapOvr>
</p:sld>
</file>

<file path=ppt/theme/theme1.xml><?xml version="1.0" encoding="utf-8"?>
<a:theme xmlns:a="http://schemas.openxmlformats.org/drawingml/2006/main" name="TSS Theme TEAL">
  <a:themeElements>
    <a:clrScheme name="TSS">
      <a:dk1>
        <a:srgbClr val="000000"/>
      </a:dk1>
      <a:lt1>
        <a:srgbClr val="FFFFFF"/>
      </a:lt1>
      <a:dk2>
        <a:srgbClr val="57575A"/>
      </a:dk2>
      <a:lt2>
        <a:srgbClr val="E7E6E6"/>
      </a:lt2>
      <a:accent1>
        <a:srgbClr val="02958D"/>
      </a:accent1>
      <a:accent2>
        <a:srgbClr val="523280"/>
      </a:accent2>
      <a:accent3>
        <a:srgbClr val="1B1C4B"/>
      </a:accent3>
      <a:accent4>
        <a:srgbClr val="57575A"/>
      </a:accent4>
      <a:accent5>
        <a:srgbClr val="04FFF2"/>
      </a:accent5>
      <a:accent6>
        <a:srgbClr val="A262FF"/>
      </a:accent6>
      <a:hlink>
        <a:srgbClr val="1B1C4B"/>
      </a:hlink>
      <a:folHlink>
        <a:srgbClr val="5B5E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TSS">
      <a:dk1>
        <a:srgbClr val="000000"/>
      </a:dk1>
      <a:lt1>
        <a:srgbClr val="FFFFFF"/>
      </a:lt1>
      <a:dk2>
        <a:srgbClr val="57575A"/>
      </a:dk2>
      <a:lt2>
        <a:srgbClr val="E7E6E6"/>
      </a:lt2>
      <a:accent1>
        <a:srgbClr val="02958D"/>
      </a:accent1>
      <a:accent2>
        <a:srgbClr val="523280"/>
      </a:accent2>
      <a:accent3>
        <a:srgbClr val="1B1C4B"/>
      </a:accent3>
      <a:accent4>
        <a:srgbClr val="57575A"/>
      </a:accent4>
      <a:accent5>
        <a:srgbClr val="04FFF2"/>
      </a:accent5>
      <a:accent6>
        <a:srgbClr val="A262FF"/>
      </a:accent6>
      <a:hlink>
        <a:srgbClr val="1B1C4B"/>
      </a:hlink>
      <a:folHlink>
        <a:srgbClr val="5B5E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4447447E372947A17760A011252C27" ma:contentTypeVersion="12" ma:contentTypeDescription="Create a new document." ma:contentTypeScope="" ma:versionID="b1c961d3513bba4c3e19d53d2d0f061c">
  <xsd:schema xmlns:xsd="http://www.w3.org/2001/XMLSchema" xmlns:xs="http://www.w3.org/2001/XMLSchema" xmlns:p="http://schemas.microsoft.com/office/2006/metadata/properties" xmlns:ns2="e91ef0f2-f627-4860-bad8-1cea72ebb2f3" xmlns:ns3="dd8d6300-4b26-4a69-ac6a-fbd8ac72bb4c" targetNamespace="http://schemas.microsoft.com/office/2006/metadata/properties" ma:root="true" ma:fieldsID="fd5a298b5c240b28beee9661a0b7924d" ns2:_="" ns3:_="">
    <xsd:import namespace="e91ef0f2-f627-4860-bad8-1cea72ebb2f3"/>
    <xsd:import namespace="dd8d6300-4b26-4a69-ac6a-fbd8ac72bb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1ef0f2-f627-4860-bad8-1cea72ebb2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8d6300-4b26-4a69-ac6a-fbd8ac72bb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19ED91-4F99-4EBB-9D2D-A6ACB43CDF8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1655FA1-0F1E-44ED-8BF5-EF0CA895DC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1ef0f2-f627-4860-bad8-1cea72ebb2f3"/>
    <ds:schemaRef ds:uri="dd8d6300-4b26-4a69-ac6a-fbd8ac72bb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E16E8E-489D-47BF-8045-8C740F2456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TotalTime>
  <Words>789</Words>
  <Application>Microsoft Office PowerPoint</Application>
  <PresentationFormat>Widescreen</PresentationFormat>
  <Paragraphs>79</Paragraphs>
  <Slides>13</Slides>
  <Notes>0</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TSS Theme TEAL</vt:lpstr>
      <vt:lpstr>BLANK</vt:lpstr>
      <vt:lpstr>COVID SCAMS</vt:lpstr>
      <vt:lpstr>COVID-19 Medicare Coverage</vt:lpstr>
      <vt:lpstr>COVID-19 Medicare Coverage?</vt:lpstr>
      <vt:lpstr>State Health Insurance Assistance Program (SHIP)</vt:lpstr>
      <vt:lpstr>Texas Senior Medicare Patrol (TXSMP)</vt:lpstr>
      <vt:lpstr>PowerPoint Presentation</vt:lpstr>
      <vt:lpstr>Fact</vt:lpstr>
      <vt:lpstr>Tips to Stop COVID-19 Fraud</vt:lpstr>
      <vt:lpstr>Tips to Stop COVID-19 Fraud</vt:lpstr>
      <vt:lpstr>Tips to Stop COVID-19 Fraud</vt:lpstr>
      <vt:lpstr>Tips to Stop COVID-19 Fraud</vt:lpstr>
      <vt:lpstr>Tips to Stop COVID-19 Fraud</vt:lpstr>
      <vt:lpstr>COVID-19 Resource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Valarie Sherrill</dc:creator>
  <cp:lastModifiedBy>Valarie Sherrill</cp:lastModifiedBy>
  <cp:revision>10</cp:revision>
  <dcterms:created xsi:type="dcterms:W3CDTF">2020-05-04T15:45:58Z</dcterms:created>
  <dcterms:modified xsi:type="dcterms:W3CDTF">2020-09-01T02:43:27Z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0x0101004A4447447E372947A17760A011252C27</vt:lpwstr>
  </property>
</Properties>
</file>