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  <p:sldMasterId id="2147483698" r:id="rId5"/>
    <p:sldMasterId id="2147483723" r:id="rId6"/>
    <p:sldMasterId id="2147483757" r:id="rId7"/>
  </p:sldMasterIdLst>
  <p:notesMasterIdLst>
    <p:notesMasterId r:id="rId27"/>
  </p:notesMasterIdLst>
  <p:handoutMasterIdLst>
    <p:handoutMasterId r:id="rId28"/>
  </p:handoutMasterIdLst>
  <p:sldIdLst>
    <p:sldId id="257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60" autoAdjust="0"/>
    <p:restoredTop sz="94672" autoAdjust="0"/>
  </p:normalViewPr>
  <p:slideViewPr>
    <p:cSldViewPr snapToGrid="0">
      <p:cViewPr varScale="1">
        <p:scale>
          <a:sx n="51" d="100"/>
          <a:sy n="51" d="100"/>
        </p:scale>
        <p:origin x="1123" y="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Caregivers providing care 40 hours a week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1135034895913214E-2"/>
          <c:y val="0.11770776123662234"/>
          <c:w val="0.93926496298755091"/>
          <c:h val="0.76309152537723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caregivers providing care 40 hours a week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age 75 </c:v>
                </c:pt>
                <c:pt idx="1">
                  <c:v>age 65-74 </c:v>
                </c:pt>
                <c:pt idx="2">
                  <c:v>age 55-64 </c:v>
                </c:pt>
                <c:pt idx="3">
                  <c:v>age 45-54</c:v>
                </c:pt>
                <c:pt idx="4">
                  <c:v>age 25-44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0.34</c:v>
                </c:pt>
                <c:pt idx="1">
                  <c:v>0.3</c:v>
                </c:pt>
                <c:pt idx="2">
                  <c:v>0.25</c:v>
                </c:pt>
                <c:pt idx="3">
                  <c:v>0.25</c:v>
                </c:pt>
                <c:pt idx="4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3D-4A63-B656-09A9186A31B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358808992"/>
        <c:axId val="358806696"/>
      </c:barChart>
      <c:catAx>
        <c:axId val="35880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806696"/>
        <c:crosses val="autoZero"/>
        <c:auto val="1"/>
        <c:lblAlgn val="ctr"/>
        <c:lblOffset val="100"/>
        <c:noMultiLvlLbl val="0"/>
      </c:catAx>
      <c:valAx>
        <c:axId val="358806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880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59.svg"/><Relationship Id="rId16" Type="http://schemas.openxmlformats.org/officeDocument/2006/relationships/image" Target="../media/image72.svg"/><Relationship Id="rId1" Type="http://schemas.openxmlformats.org/officeDocument/2006/relationships/image" Target="../media/image58.png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1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image" Target="../media/image59.svg"/><Relationship Id="rId16" Type="http://schemas.openxmlformats.org/officeDocument/2006/relationships/image" Target="../media/image72.svg"/><Relationship Id="rId1" Type="http://schemas.openxmlformats.org/officeDocument/2006/relationships/image" Target="../media/image58.png"/><Relationship Id="rId6" Type="http://schemas.openxmlformats.org/officeDocument/2006/relationships/image" Target="../media/image62.svg"/><Relationship Id="rId11" Type="http://schemas.openxmlformats.org/officeDocument/2006/relationships/image" Target="../media/image67.png"/><Relationship Id="rId5" Type="http://schemas.openxmlformats.org/officeDocument/2006/relationships/image" Target="../media/image54.png"/><Relationship Id="rId15" Type="http://schemas.openxmlformats.org/officeDocument/2006/relationships/image" Target="../media/image71.png"/><Relationship Id="rId10" Type="http://schemas.openxmlformats.org/officeDocument/2006/relationships/image" Target="../media/image66.svg"/><Relationship Id="rId4" Type="http://schemas.openxmlformats.org/officeDocument/2006/relationships/image" Target="../media/image61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D7CA2-A983-4038-AFE4-88AE3F5FBBD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4B5C676-45E0-4548-B48A-8EF06C1168B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Music</a:t>
          </a:r>
        </a:p>
      </dgm:t>
    </dgm:pt>
    <dgm:pt modelId="{34F4FCF2-7D2E-4CFC-8DD9-B5193D574427}" type="parTrans" cxnId="{D17B9E46-F82E-49C6-8B8C-02A0044F7ADB}">
      <dgm:prSet/>
      <dgm:spPr/>
      <dgm:t>
        <a:bodyPr/>
        <a:lstStyle/>
        <a:p>
          <a:endParaRPr lang="en-US"/>
        </a:p>
      </dgm:t>
    </dgm:pt>
    <dgm:pt modelId="{2549B30B-86E4-44FA-91D2-BA5B89F87626}" type="sibTrans" cxnId="{D17B9E46-F82E-49C6-8B8C-02A0044F7A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EEB5DBE-5BDB-41B2-A6C1-E6DEF7402BC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Writing</a:t>
          </a:r>
        </a:p>
      </dgm:t>
    </dgm:pt>
    <dgm:pt modelId="{F0180E71-F177-435E-A4E1-C2827425A5B2}" type="parTrans" cxnId="{DD95C412-A18F-401B-A107-33720BEC69E2}">
      <dgm:prSet/>
      <dgm:spPr/>
      <dgm:t>
        <a:bodyPr/>
        <a:lstStyle/>
        <a:p>
          <a:endParaRPr lang="en-US"/>
        </a:p>
      </dgm:t>
    </dgm:pt>
    <dgm:pt modelId="{07DAE236-0C7B-4EBB-8765-F330ED1014B2}" type="sibTrans" cxnId="{DD95C412-A18F-401B-A107-33720BEC69E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2851215-8932-4B21-80BD-1751CCB0335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Medical appointments</a:t>
          </a:r>
        </a:p>
      </dgm:t>
    </dgm:pt>
    <dgm:pt modelId="{AF69B039-B931-4356-8B7A-C15335FB1A37}" type="parTrans" cxnId="{1D6A8DE7-E7F0-4F16-B897-6339B7EB720A}">
      <dgm:prSet/>
      <dgm:spPr/>
      <dgm:t>
        <a:bodyPr/>
        <a:lstStyle/>
        <a:p>
          <a:endParaRPr lang="en-US"/>
        </a:p>
      </dgm:t>
    </dgm:pt>
    <dgm:pt modelId="{34997029-60C6-4B13-8763-466E5EC618AA}" type="sibTrans" cxnId="{1D6A8DE7-E7F0-4F16-B897-6339B7EB720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FDC7594-10D0-4B6D-A727-3D7F763623E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Social Activities</a:t>
          </a:r>
        </a:p>
      </dgm:t>
    </dgm:pt>
    <dgm:pt modelId="{A870B45A-E618-4616-9B8B-0CEDB9578D24}" type="parTrans" cxnId="{963CE831-56BB-4C5C-924D-B9ACB6293BC3}">
      <dgm:prSet/>
      <dgm:spPr/>
      <dgm:t>
        <a:bodyPr/>
        <a:lstStyle/>
        <a:p>
          <a:endParaRPr lang="en-US"/>
        </a:p>
      </dgm:t>
    </dgm:pt>
    <dgm:pt modelId="{BF9F32AA-AE40-4121-AD43-AAD503A5321D}" type="sibTrans" cxnId="{963CE831-56BB-4C5C-924D-B9ACB6293BC3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2B4D9D8-D008-4C76-9A72-4ADB84A31C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Exercise</a:t>
          </a:r>
        </a:p>
      </dgm:t>
    </dgm:pt>
    <dgm:pt modelId="{6BF4E4B8-F7FE-4461-815E-4BDF2208825D}" type="parTrans" cxnId="{C1A0E03E-A536-488A-B715-13B1FBA85229}">
      <dgm:prSet/>
      <dgm:spPr/>
      <dgm:t>
        <a:bodyPr/>
        <a:lstStyle/>
        <a:p>
          <a:endParaRPr lang="en-US"/>
        </a:p>
      </dgm:t>
    </dgm:pt>
    <dgm:pt modelId="{C9067EB3-D4B4-4888-A675-48C8E2BD1776}" type="sibTrans" cxnId="{C1A0E03E-A536-488A-B715-13B1FBA8522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F6A4D94-CEA3-47E5-AE2F-CD36248C55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Hobbies</a:t>
          </a:r>
        </a:p>
      </dgm:t>
    </dgm:pt>
    <dgm:pt modelId="{816883F8-B14E-4E3C-8E1F-FA9C8742DDAB}" type="parTrans" cxnId="{61F1D2B8-1CBF-499F-8CBA-18669CA5A5AD}">
      <dgm:prSet/>
      <dgm:spPr/>
      <dgm:t>
        <a:bodyPr/>
        <a:lstStyle/>
        <a:p>
          <a:endParaRPr lang="en-US"/>
        </a:p>
      </dgm:t>
    </dgm:pt>
    <dgm:pt modelId="{A9728E45-3C19-4BE4-BE73-3248DB42D02C}" type="sibTrans" cxnId="{61F1D2B8-1CBF-499F-8CBA-18669CA5A5AD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3869225-57EA-46D3-9EA8-82E985E80AA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Meditation</a:t>
          </a:r>
        </a:p>
      </dgm:t>
    </dgm:pt>
    <dgm:pt modelId="{8F0B0573-7BD4-4997-A135-8D993575103D}" type="parTrans" cxnId="{F4886C08-D424-455C-B173-A8394455EEB5}">
      <dgm:prSet/>
      <dgm:spPr/>
      <dgm:t>
        <a:bodyPr/>
        <a:lstStyle/>
        <a:p>
          <a:endParaRPr lang="en-US"/>
        </a:p>
      </dgm:t>
    </dgm:pt>
    <dgm:pt modelId="{2ADDD55E-1698-413F-A02E-29FEEEDE7278}" type="sibTrans" cxnId="{F4886C08-D424-455C-B173-A8394455EEB5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330B047-33E9-4589-9D38-36305FB3F67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2"/>
              </a:solidFill>
            </a:rPr>
            <a:t>Respite</a:t>
          </a:r>
        </a:p>
      </dgm:t>
    </dgm:pt>
    <dgm:pt modelId="{ABDEB757-6A78-460C-984C-FECD2F017A6A}" type="parTrans" cxnId="{4FAA3C79-3918-45A9-97C1-167EA12CC3AD}">
      <dgm:prSet/>
      <dgm:spPr/>
      <dgm:t>
        <a:bodyPr/>
        <a:lstStyle/>
        <a:p>
          <a:endParaRPr lang="en-US"/>
        </a:p>
      </dgm:t>
    </dgm:pt>
    <dgm:pt modelId="{EEE0D7D5-A782-4130-8F8A-366F884301AD}" type="sibTrans" cxnId="{4FAA3C79-3918-45A9-97C1-167EA12CC3AD}">
      <dgm:prSet/>
      <dgm:spPr/>
      <dgm:t>
        <a:bodyPr/>
        <a:lstStyle/>
        <a:p>
          <a:endParaRPr lang="en-US"/>
        </a:p>
      </dgm:t>
    </dgm:pt>
    <dgm:pt modelId="{9D395179-0E33-4308-8DC0-994C5CDEB79B}" type="pres">
      <dgm:prSet presAssocID="{E93D7CA2-A983-4038-AFE4-88AE3F5FBBDD}" presName="root" presStyleCnt="0">
        <dgm:presLayoutVars>
          <dgm:dir/>
          <dgm:resizeHandles val="exact"/>
        </dgm:presLayoutVars>
      </dgm:prSet>
      <dgm:spPr/>
    </dgm:pt>
    <dgm:pt modelId="{D319AA6E-5F6E-4450-8851-0F76C4D2A649}" type="pres">
      <dgm:prSet presAssocID="{E93D7CA2-A983-4038-AFE4-88AE3F5FBBDD}" presName="container" presStyleCnt="0">
        <dgm:presLayoutVars>
          <dgm:dir/>
          <dgm:resizeHandles val="exact"/>
        </dgm:presLayoutVars>
      </dgm:prSet>
      <dgm:spPr/>
    </dgm:pt>
    <dgm:pt modelId="{E3B54A1F-9C82-4535-A7BC-9B8F865ABFC9}" type="pres">
      <dgm:prSet presAssocID="{34B5C676-45E0-4548-B48A-8EF06C1168B1}" presName="compNode" presStyleCnt="0"/>
      <dgm:spPr/>
    </dgm:pt>
    <dgm:pt modelId="{BBEED9AF-1E63-41F2-A712-FB3B4540D2FF}" type="pres">
      <dgm:prSet presAssocID="{34B5C676-45E0-4548-B48A-8EF06C1168B1}" presName="iconBgRect" presStyleLbl="bgShp" presStyleIdx="0" presStyleCnt="8"/>
      <dgm:spPr/>
    </dgm:pt>
    <dgm:pt modelId="{846BD60D-D525-45E5-A04E-BE6181ADAAFB}" type="pres">
      <dgm:prSet presAssocID="{34B5C676-45E0-4548-B48A-8EF06C1168B1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240E5C4A-8F3A-4883-9BA6-ADF0C34626D2}" type="pres">
      <dgm:prSet presAssocID="{34B5C676-45E0-4548-B48A-8EF06C1168B1}" presName="spaceRect" presStyleCnt="0"/>
      <dgm:spPr/>
    </dgm:pt>
    <dgm:pt modelId="{92B5D4D5-84ED-4753-8079-B6E954DDC083}" type="pres">
      <dgm:prSet presAssocID="{34B5C676-45E0-4548-B48A-8EF06C1168B1}" presName="textRect" presStyleLbl="revTx" presStyleIdx="0" presStyleCnt="8">
        <dgm:presLayoutVars>
          <dgm:chMax val="1"/>
          <dgm:chPref val="1"/>
        </dgm:presLayoutVars>
      </dgm:prSet>
      <dgm:spPr/>
    </dgm:pt>
    <dgm:pt modelId="{E8619CE6-1926-41F7-89AE-DCE1BA7C800E}" type="pres">
      <dgm:prSet presAssocID="{2549B30B-86E4-44FA-91D2-BA5B89F87626}" presName="sibTrans" presStyleLbl="sibTrans2D1" presStyleIdx="0" presStyleCnt="0"/>
      <dgm:spPr/>
    </dgm:pt>
    <dgm:pt modelId="{E149FB28-1B91-48D0-8C28-D3B7DB7D2BAC}" type="pres">
      <dgm:prSet presAssocID="{4EEB5DBE-5BDB-41B2-A6C1-E6DEF7402BCB}" presName="compNode" presStyleCnt="0"/>
      <dgm:spPr/>
    </dgm:pt>
    <dgm:pt modelId="{DDE192B7-E47A-4298-AF7B-E2BBD278452D}" type="pres">
      <dgm:prSet presAssocID="{4EEB5DBE-5BDB-41B2-A6C1-E6DEF7402BCB}" presName="iconBgRect" presStyleLbl="bgShp" presStyleIdx="1" presStyleCnt="8"/>
      <dgm:spPr/>
    </dgm:pt>
    <dgm:pt modelId="{FA051504-A9AD-4C4B-8137-16F3EF846D76}" type="pres">
      <dgm:prSet presAssocID="{4EEB5DBE-5BDB-41B2-A6C1-E6DEF7402BCB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0C125AEB-B79A-428B-BF9E-1674271C2530}" type="pres">
      <dgm:prSet presAssocID="{4EEB5DBE-5BDB-41B2-A6C1-E6DEF7402BCB}" presName="spaceRect" presStyleCnt="0"/>
      <dgm:spPr/>
    </dgm:pt>
    <dgm:pt modelId="{71872184-8ACC-4ECB-98F3-7C9DF12C5413}" type="pres">
      <dgm:prSet presAssocID="{4EEB5DBE-5BDB-41B2-A6C1-E6DEF7402BCB}" presName="textRect" presStyleLbl="revTx" presStyleIdx="1" presStyleCnt="8">
        <dgm:presLayoutVars>
          <dgm:chMax val="1"/>
          <dgm:chPref val="1"/>
        </dgm:presLayoutVars>
      </dgm:prSet>
      <dgm:spPr/>
    </dgm:pt>
    <dgm:pt modelId="{B6FEA8F7-4F12-4BCB-AE1B-E517AF1903FD}" type="pres">
      <dgm:prSet presAssocID="{07DAE236-0C7B-4EBB-8765-F330ED1014B2}" presName="sibTrans" presStyleLbl="sibTrans2D1" presStyleIdx="0" presStyleCnt="0"/>
      <dgm:spPr/>
    </dgm:pt>
    <dgm:pt modelId="{DFB6B418-3ED0-4D6F-903C-2643F1184E84}" type="pres">
      <dgm:prSet presAssocID="{22851215-8932-4B21-80BD-1751CCB0335F}" presName="compNode" presStyleCnt="0"/>
      <dgm:spPr/>
    </dgm:pt>
    <dgm:pt modelId="{FD249C17-9B22-4AE6-B889-368C0277B6E3}" type="pres">
      <dgm:prSet presAssocID="{22851215-8932-4B21-80BD-1751CCB0335F}" presName="iconBgRect" presStyleLbl="bgShp" presStyleIdx="2" presStyleCnt="8"/>
      <dgm:spPr/>
    </dgm:pt>
    <dgm:pt modelId="{D9D3F41A-C8B4-401E-AF3C-CBE59BC393C6}" type="pres">
      <dgm:prSet presAssocID="{22851215-8932-4B21-80BD-1751CCB0335F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F230F790-23BA-42CB-AB2C-ECCAC1514A17}" type="pres">
      <dgm:prSet presAssocID="{22851215-8932-4B21-80BD-1751CCB0335F}" presName="spaceRect" presStyleCnt="0"/>
      <dgm:spPr/>
    </dgm:pt>
    <dgm:pt modelId="{F06CE44E-D94C-4326-9CA4-39B1637E38A3}" type="pres">
      <dgm:prSet presAssocID="{22851215-8932-4B21-80BD-1751CCB0335F}" presName="textRect" presStyleLbl="revTx" presStyleIdx="2" presStyleCnt="8">
        <dgm:presLayoutVars>
          <dgm:chMax val="1"/>
          <dgm:chPref val="1"/>
        </dgm:presLayoutVars>
      </dgm:prSet>
      <dgm:spPr/>
    </dgm:pt>
    <dgm:pt modelId="{6BC15C1E-B79F-4394-A715-9F54FC7626B0}" type="pres">
      <dgm:prSet presAssocID="{34997029-60C6-4B13-8763-466E5EC618AA}" presName="sibTrans" presStyleLbl="sibTrans2D1" presStyleIdx="0" presStyleCnt="0"/>
      <dgm:spPr/>
    </dgm:pt>
    <dgm:pt modelId="{2FCF0982-DBA1-4650-99CF-C1254939E9F6}" type="pres">
      <dgm:prSet presAssocID="{DFDC7594-10D0-4B6D-A727-3D7F763623E2}" presName="compNode" presStyleCnt="0"/>
      <dgm:spPr/>
    </dgm:pt>
    <dgm:pt modelId="{928FD945-937E-491F-953F-2D086C7E91E5}" type="pres">
      <dgm:prSet presAssocID="{DFDC7594-10D0-4B6D-A727-3D7F763623E2}" presName="iconBgRect" presStyleLbl="bgShp" presStyleIdx="3" presStyleCnt="8"/>
      <dgm:spPr>
        <a:solidFill>
          <a:schemeClr val="accent1"/>
        </a:solidFill>
      </dgm:spPr>
    </dgm:pt>
    <dgm:pt modelId="{E30C69EC-452A-4822-ABF7-D621C0DD4450}" type="pres">
      <dgm:prSet presAssocID="{DFDC7594-10D0-4B6D-A727-3D7F763623E2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F932CA5D-AE31-43EF-A39F-50FD2F4545DB}" type="pres">
      <dgm:prSet presAssocID="{DFDC7594-10D0-4B6D-A727-3D7F763623E2}" presName="spaceRect" presStyleCnt="0"/>
      <dgm:spPr/>
    </dgm:pt>
    <dgm:pt modelId="{A17FA292-1EF8-4760-9C5C-2EF8D3859DAD}" type="pres">
      <dgm:prSet presAssocID="{DFDC7594-10D0-4B6D-A727-3D7F763623E2}" presName="textRect" presStyleLbl="revTx" presStyleIdx="3" presStyleCnt="8">
        <dgm:presLayoutVars>
          <dgm:chMax val="1"/>
          <dgm:chPref val="1"/>
        </dgm:presLayoutVars>
      </dgm:prSet>
      <dgm:spPr/>
    </dgm:pt>
    <dgm:pt modelId="{8A99E68E-60F6-4503-9561-742E9612BEF3}" type="pres">
      <dgm:prSet presAssocID="{BF9F32AA-AE40-4121-AD43-AAD503A5321D}" presName="sibTrans" presStyleLbl="sibTrans2D1" presStyleIdx="0" presStyleCnt="0"/>
      <dgm:spPr/>
    </dgm:pt>
    <dgm:pt modelId="{A12B303C-0A5C-42AC-9121-C78481B90C30}" type="pres">
      <dgm:prSet presAssocID="{32B4D9D8-D008-4C76-9A72-4ADB84A31C12}" presName="compNode" presStyleCnt="0"/>
      <dgm:spPr/>
    </dgm:pt>
    <dgm:pt modelId="{104C3755-75CE-416C-B5B4-2D9C425DE02A}" type="pres">
      <dgm:prSet presAssocID="{32B4D9D8-D008-4C76-9A72-4ADB84A31C12}" presName="iconBgRect" presStyleLbl="bgShp" presStyleIdx="4" presStyleCnt="8"/>
      <dgm:spPr/>
    </dgm:pt>
    <dgm:pt modelId="{A394C3AF-7BA2-4185-A09B-A0A9AF2DFD8A}" type="pres">
      <dgm:prSet presAssocID="{32B4D9D8-D008-4C76-9A72-4ADB84A31C12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ymnast - Rings"/>
        </a:ext>
      </dgm:extLst>
    </dgm:pt>
    <dgm:pt modelId="{B7E582B6-4EDA-4E60-9512-C72CD75E3351}" type="pres">
      <dgm:prSet presAssocID="{32B4D9D8-D008-4C76-9A72-4ADB84A31C12}" presName="spaceRect" presStyleCnt="0"/>
      <dgm:spPr/>
    </dgm:pt>
    <dgm:pt modelId="{60D37EF9-AC1C-48FB-AB3B-9C1EFCB556BC}" type="pres">
      <dgm:prSet presAssocID="{32B4D9D8-D008-4C76-9A72-4ADB84A31C12}" presName="textRect" presStyleLbl="revTx" presStyleIdx="4" presStyleCnt="8">
        <dgm:presLayoutVars>
          <dgm:chMax val="1"/>
          <dgm:chPref val="1"/>
        </dgm:presLayoutVars>
      </dgm:prSet>
      <dgm:spPr/>
    </dgm:pt>
    <dgm:pt modelId="{11BFAFE8-53CB-4600-9FA6-982A055FB085}" type="pres">
      <dgm:prSet presAssocID="{C9067EB3-D4B4-4888-A675-48C8E2BD1776}" presName="sibTrans" presStyleLbl="sibTrans2D1" presStyleIdx="0" presStyleCnt="0"/>
      <dgm:spPr/>
    </dgm:pt>
    <dgm:pt modelId="{7CC10A68-D91C-4D7B-93FD-383FE06D7235}" type="pres">
      <dgm:prSet presAssocID="{BF6A4D94-CEA3-47E5-AE2F-CD36248C5568}" presName="compNode" presStyleCnt="0"/>
      <dgm:spPr/>
    </dgm:pt>
    <dgm:pt modelId="{FB1AE671-BDF6-4FDE-94DD-25BAC0AA50EE}" type="pres">
      <dgm:prSet presAssocID="{BF6A4D94-CEA3-47E5-AE2F-CD36248C5568}" presName="iconBgRect" presStyleLbl="bgShp" presStyleIdx="5" presStyleCnt="8"/>
      <dgm:spPr/>
    </dgm:pt>
    <dgm:pt modelId="{C070208B-E237-4D54-8BD3-60108E5BE324}" type="pres">
      <dgm:prSet presAssocID="{BF6A4D94-CEA3-47E5-AE2F-CD36248C556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ll paint brush"/>
        </a:ext>
      </dgm:extLst>
    </dgm:pt>
    <dgm:pt modelId="{922A485A-BD67-42B9-8370-1D8981621AAE}" type="pres">
      <dgm:prSet presAssocID="{BF6A4D94-CEA3-47E5-AE2F-CD36248C5568}" presName="spaceRect" presStyleCnt="0"/>
      <dgm:spPr/>
    </dgm:pt>
    <dgm:pt modelId="{E7526621-9BA6-4B83-9E1E-2E78F9736B40}" type="pres">
      <dgm:prSet presAssocID="{BF6A4D94-CEA3-47E5-AE2F-CD36248C5568}" presName="textRect" presStyleLbl="revTx" presStyleIdx="5" presStyleCnt="8">
        <dgm:presLayoutVars>
          <dgm:chMax val="1"/>
          <dgm:chPref val="1"/>
        </dgm:presLayoutVars>
      </dgm:prSet>
      <dgm:spPr/>
    </dgm:pt>
    <dgm:pt modelId="{614FBED8-4659-477F-BDC3-79861FE82A3C}" type="pres">
      <dgm:prSet presAssocID="{A9728E45-3C19-4BE4-BE73-3248DB42D02C}" presName="sibTrans" presStyleLbl="sibTrans2D1" presStyleIdx="0" presStyleCnt="0"/>
      <dgm:spPr/>
    </dgm:pt>
    <dgm:pt modelId="{38C6102C-3B07-459A-9A3E-484E56052578}" type="pres">
      <dgm:prSet presAssocID="{43869225-57EA-46D3-9EA8-82E985E80AA9}" presName="compNode" presStyleCnt="0"/>
      <dgm:spPr/>
    </dgm:pt>
    <dgm:pt modelId="{2CBD3429-15D5-4CE7-8A0C-4370F54A0FDF}" type="pres">
      <dgm:prSet presAssocID="{43869225-57EA-46D3-9EA8-82E985E80AA9}" presName="iconBgRect" presStyleLbl="bgShp" presStyleIdx="6" presStyleCnt="8"/>
      <dgm:spPr/>
    </dgm:pt>
    <dgm:pt modelId="{7FD4FADA-E581-4FEB-AEE1-A96A0115A7C2}" type="pres">
      <dgm:prSet presAssocID="{43869225-57EA-46D3-9EA8-82E985E80AA9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ED2933A4-6871-4702-92E4-D4A0CCA2AACD}" type="pres">
      <dgm:prSet presAssocID="{43869225-57EA-46D3-9EA8-82E985E80AA9}" presName="spaceRect" presStyleCnt="0"/>
      <dgm:spPr/>
    </dgm:pt>
    <dgm:pt modelId="{FC2F055F-967C-495A-AB3F-455D485E624A}" type="pres">
      <dgm:prSet presAssocID="{43869225-57EA-46D3-9EA8-82E985E80AA9}" presName="textRect" presStyleLbl="revTx" presStyleIdx="6" presStyleCnt="8">
        <dgm:presLayoutVars>
          <dgm:chMax val="1"/>
          <dgm:chPref val="1"/>
        </dgm:presLayoutVars>
      </dgm:prSet>
      <dgm:spPr/>
    </dgm:pt>
    <dgm:pt modelId="{C70F934A-140F-4C08-83F7-F53AF9EDCE85}" type="pres">
      <dgm:prSet presAssocID="{2ADDD55E-1698-413F-A02E-29FEEEDE7278}" presName="sibTrans" presStyleLbl="sibTrans2D1" presStyleIdx="0" presStyleCnt="0"/>
      <dgm:spPr/>
    </dgm:pt>
    <dgm:pt modelId="{885DDADA-1E16-475E-AC2D-DF0267BE30DF}" type="pres">
      <dgm:prSet presAssocID="{5330B047-33E9-4589-9D38-36305FB3F67E}" presName="compNode" presStyleCnt="0"/>
      <dgm:spPr/>
    </dgm:pt>
    <dgm:pt modelId="{6FAC954F-1D47-4379-ABFE-46988001488F}" type="pres">
      <dgm:prSet presAssocID="{5330B047-33E9-4589-9D38-36305FB3F67E}" presName="iconBgRect" presStyleLbl="bgShp" presStyleIdx="7" presStyleCnt="8"/>
      <dgm:spPr/>
    </dgm:pt>
    <dgm:pt modelId="{C2324908-7997-48ED-8BF6-949675E5593F}" type="pres">
      <dgm:prSet presAssocID="{5330B047-33E9-4589-9D38-36305FB3F67E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1DE1B8CC-D410-4181-8912-7E6511DEDA7F}" type="pres">
      <dgm:prSet presAssocID="{5330B047-33E9-4589-9D38-36305FB3F67E}" presName="spaceRect" presStyleCnt="0"/>
      <dgm:spPr/>
    </dgm:pt>
    <dgm:pt modelId="{E392CF75-0F8F-44F2-AEBC-DAB631DC03F6}" type="pres">
      <dgm:prSet presAssocID="{5330B047-33E9-4589-9D38-36305FB3F67E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F4886C08-D424-455C-B173-A8394455EEB5}" srcId="{E93D7CA2-A983-4038-AFE4-88AE3F5FBBDD}" destId="{43869225-57EA-46D3-9EA8-82E985E80AA9}" srcOrd="6" destOrd="0" parTransId="{8F0B0573-7BD4-4997-A135-8D993575103D}" sibTransId="{2ADDD55E-1698-413F-A02E-29FEEEDE7278}"/>
    <dgm:cxn modelId="{DD95C412-A18F-401B-A107-33720BEC69E2}" srcId="{E93D7CA2-A983-4038-AFE4-88AE3F5FBBDD}" destId="{4EEB5DBE-5BDB-41B2-A6C1-E6DEF7402BCB}" srcOrd="1" destOrd="0" parTransId="{F0180E71-F177-435E-A4E1-C2827425A5B2}" sibTransId="{07DAE236-0C7B-4EBB-8765-F330ED1014B2}"/>
    <dgm:cxn modelId="{679C8413-D84D-4DC2-A25E-7F5F655DC913}" type="presOf" srcId="{22851215-8932-4B21-80BD-1751CCB0335F}" destId="{F06CE44E-D94C-4326-9CA4-39B1637E38A3}" srcOrd="0" destOrd="0" presId="urn:microsoft.com/office/officeart/2018/2/layout/IconCircleList"/>
    <dgm:cxn modelId="{7E198822-FB36-4246-A2E0-E39B8DFC5610}" type="presOf" srcId="{43869225-57EA-46D3-9EA8-82E985E80AA9}" destId="{FC2F055F-967C-495A-AB3F-455D485E624A}" srcOrd="0" destOrd="0" presId="urn:microsoft.com/office/officeart/2018/2/layout/IconCircleList"/>
    <dgm:cxn modelId="{D5E96625-C0F9-49B7-ACC2-01133D74F558}" type="presOf" srcId="{34997029-60C6-4B13-8763-466E5EC618AA}" destId="{6BC15C1E-B79F-4394-A715-9F54FC7626B0}" srcOrd="0" destOrd="0" presId="urn:microsoft.com/office/officeart/2018/2/layout/IconCircleList"/>
    <dgm:cxn modelId="{963CE831-56BB-4C5C-924D-B9ACB6293BC3}" srcId="{E93D7CA2-A983-4038-AFE4-88AE3F5FBBDD}" destId="{DFDC7594-10D0-4B6D-A727-3D7F763623E2}" srcOrd="3" destOrd="0" parTransId="{A870B45A-E618-4616-9B8B-0CEDB9578D24}" sibTransId="{BF9F32AA-AE40-4121-AD43-AAD503A5321D}"/>
    <dgm:cxn modelId="{C1A0E03E-A536-488A-B715-13B1FBA85229}" srcId="{E93D7CA2-A983-4038-AFE4-88AE3F5FBBDD}" destId="{32B4D9D8-D008-4C76-9A72-4ADB84A31C12}" srcOrd="4" destOrd="0" parTransId="{6BF4E4B8-F7FE-4461-815E-4BDF2208825D}" sibTransId="{C9067EB3-D4B4-4888-A675-48C8E2BD1776}"/>
    <dgm:cxn modelId="{D17B9E46-F82E-49C6-8B8C-02A0044F7ADB}" srcId="{E93D7CA2-A983-4038-AFE4-88AE3F5FBBDD}" destId="{34B5C676-45E0-4548-B48A-8EF06C1168B1}" srcOrd="0" destOrd="0" parTransId="{34F4FCF2-7D2E-4CFC-8DD9-B5193D574427}" sibTransId="{2549B30B-86E4-44FA-91D2-BA5B89F87626}"/>
    <dgm:cxn modelId="{3A01EF54-52C8-4D36-A680-CE279AE704CC}" type="presOf" srcId="{07DAE236-0C7B-4EBB-8765-F330ED1014B2}" destId="{B6FEA8F7-4F12-4BCB-AE1B-E517AF1903FD}" srcOrd="0" destOrd="0" presId="urn:microsoft.com/office/officeart/2018/2/layout/IconCircleList"/>
    <dgm:cxn modelId="{4FAA3C79-3918-45A9-97C1-167EA12CC3AD}" srcId="{E93D7CA2-A983-4038-AFE4-88AE3F5FBBDD}" destId="{5330B047-33E9-4589-9D38-36305FB3F67E}" srcOrd="7" destOrd="0" parTransId="{ABDEB757-6A78-460C-984C-FECD2F017A6A}" sibTransId="{EEE0D7D5-A782-4130-8F8A-366F884301AD}"/>
    <dgm:cxn modelId="{D9238D7B-DF25-4EB7-849D-1E8D3E57BE9C}" type="presOf" srcId="{34B5C676-45E0-4548-B48A-8EF06C1168B1}" destId="{92B5D4D5-84ED-4753-8079-B6E954DDC083}" srcOrd="0" destOrd="0" presId="urn:microsoft.com/office/officeart/2018/2/layout/IconCircleList"/>
    <dgm:cxn modelId="{899C8587-D755-4A06-AB79-535FB1A40DEB}" type="presOf" srcId="{4EEB5DBE-5BDB-41B2-A6C1-E6DEF7402BCB}" destId="{71872184-8ACC-4ECB-98F3-7C9DF12C5413}" srcOrd="0" destOrd="0" presId="urn:microsoft.com/office/officeart/2018/2/layout/IconCircleList"/>
    <dgm:cxn modelId="{773FFD88-2E88-49E7-9A04-323DBC950678}" type="presOf" srcId="{A9728E45-3C19-4BE4-BE73-3248DB42D02C}" destId="{614FBED8-4659-477F-BDC3-79861FE82A3C}" srcOrd="0" destOrd="0" presId="urn:microsoft.com/office/officeart/2018/2/layout/IconCircleList"/>
    <dgm:cxn modelId="{997ADD89-89BC-4011-B3A0-31F0ED828F09}" type="presOf" srcId="{DFDC7594-10D0-4B6D-A727-3D7F763623E2}" destId="{A17FA292-1EF8-4760-9C5C-2EF8D3859DAD}" srcOrd="0" destOrd="0" presId="urn:microsoft.com/office/officeart/2018/2/layout/IconCircleList"/>
    <dgm:cxn modelId="{C01CF69F-8009-46A5-BF5A-17D845CD646E}" type="presOf" srcId="{2ADDD55E-1698-413F-A02E-29FEEEDE7278}" destId="{C70F934A-140F-4C08-83F7-F53AF9EDCE85}" srcOrd="0" destOrd="0" presId="urn:microsoft.com/office/officeart/2018/2/layout/IconCircleList"/>
    <dgm:cxn modelId="{EE415CA0-C9E0-4546-91C7-9B65BCEB41A9}" type="presOf" srcId="{E93D7CA2-A983-4038-AFE4-88AE3F5FBBDD}" destId="{9D395179-0E33-4308-8DC0-994C5CDEB79B}" srcOrd="0" destOrd="0" presId="urn:microsoft.com/office/officeart/2018/2/layout/IconCircleList"/>
    <dgm:cxn modelId="{9DEBBDA4-6066-49E8-9D75-EB54B2337AE7}" type="presOf" srcId="{BF6A4D94-CEA3-47E5-AE2F-CD36248C5568}" destId="{E7526621-9BA6-4B83-9E1E-2E78F9736B40}" srcOrd="0" destOrd="0" presId="urn:microsoft.com/office/officeart/2018/2/layout/IconCircleList"/>
    <dgm:cxn modelId="{61F1D2B8-1CBF-499F-8CBA-18669CA5A5AD}" srcId="{E93D7CA2-A983-4038-AFE4-88AE3F5FBBDD}" destId="{BF6A4D94-CEA3-47E5-AE2F-CD36248C5568}" srcOrd="5" destOrd="0" parTransId="{816883F8-B14E-4E3C-8E1F-FA9C8742DDAB}" sibTransId="{A9728E45-3C19-4BE4-BE73-3248DB42D02C}"/>
    <dgm:cxn modelId="{D31FF5DA-2C8C-4E45-B48C-8F8B9DE6F10E}" type="presOf" srcId="{C9067EB3-D4B4-4888-A675-48C8E2BD1776}" destId="{11BFAFE8-53CB-4600-9FA6-982A055FB085}" srcOrd="0" destOrd="0" presId="urn:microsoft.com/office/officeart/2018/2/layout/IconCircleList"/>
    <dgm:cxn modelId="{1D6A8DE7-E7F0-4F16-B897-6339B7EB720A}" srcId="{E93D7CA2-A983-4038-AFE4-88AE3F5FBBDD}" destId="{22851215-8932-4B21-80BD-1751CCB0335F}" srcOrd="2" destOrd="0" parTransId="{AF69B039-B931-4356-8B7A-C15335FB1A37}" sibTransId="{34997029-60C6-4B13-8763-466E5EC618AA}"/>
    <dgm:cxn modelId="{3B2DDCEA-C939-48C6-B8B8-F2386FE0B120}" type="presOf" srcId="{BF9F32AA-AE40-4121-AD43-AAD503A5321D}" destId="{8A99E68E-60F6-4503-9561-742E9612BEF3}" srcOrd="0" destOrd="0" presId="urn:microsoft.com/office/officeart/2018/2/layout/IconCircleList"/>
    <dgm:cxn modelId="{7156AAEF-1C5E-4EF3-984A-7E8C82756D1A}" type="presOf" srcId="{32B4D9D8-D008-4C76-9A72-4ADB84A31C12}" destId="{60D37EF9-AC1C-48FB-AB3B-9C1EFCB556BC}" srcOrd="0" destOrd="0" presId="urn:microsoft.com/office/officeart/2018/2/layout/IconCircleList"/>
    <dgm:cxn modelId="{A56846FD-F5E5-434E-AE97-315618FF7B07}" type="presOf" srcId="{5330B047-33E9-4589-9D38-36305FB3F67E}" destId="{E392CF75-0F8F-44F2-AEBC-DAB631DC03F6}" srcOrd="0" destOrd="0" presId="urn:microsoft.com/office/officeart/2018/2/layout/IconCircleList"/>
    <dgm:cxn modelId="{6CD1E7FD-9710-427D-8A55-EFD4901E27F8}" type="presOf" srcId="{2549B30B-86E4-44FA-91D2-BA5B89F87626}" destId="{E8619CE6-1926-41F7-89AE-DCE1BA7C800E}" srcOrd="0" destOrd="0" presId="urn:microsoft.com/office/officeart/2018/2/layout/IconCircleList"/>
    <dgm:cxn modelId="{DD4B4387-7B59-4E1D-B581-04EBEA848DC8}" type="presParOf" srcId="{9D395179-0E33-4308-8DC0-994C5CDEB79B}" destId="{D319AA6E-5F6E-4450-8851-0F76C4D2A649}" srcOrd="0" destOrd="0" presId="urn:microsoft.com/office/officeart/2018/2/layout/IconCircleList"/>
    <dgm:cxn modelId="{B516A24F-A31C-419F-9466-5ACEB3B3599E}" type="presParOf" srcId="{D319AA6E-5F6E-4450-8851-0F76C4D2A649}" destId="{E3B54A1F-9C82-4535-A7BC-9B8F865ABFC9}" srcOrd="0" destOrd="0" presId="urn:microsoft.com/office/officeart/2018/2/layout/IconCircleList"/>
    <dgm:cxn modelId="{8E0A19D0-CD8C-4B35-B043-E39533B51EB4}" type="presParOf" srcId="{E3B54A1F-9C82-4535-A7BC-9B8F865ABFC9}" destId="{BBEED9AF-1E63-41F2-A712-FB3B4540D2FF}" srcOrd="0" destOrd="0" presId="urn:microsoft.com/office/officeart/2018/2/layout/IconCircleList"/>
    <dgm:cxn modelId="{169FA158-4F40-48E0-83DA-733B02ABC7C0}" type="presParOf" srcId="{E3B54A1F-9C82-4535-A7BC-9B8F865ABFC9}" destId="{846BD60D-D525-45E5-A04E-BE6181ADAAFB}" srcOrd="1" destOrd="0" presId="urn:microsoft.com/office/officeart/2018/2/layout/IconCircleList"/>
    <dgm:cxn modelId="{6A773FC1-3E81-4644-950F-D03CA0BED7D8}" type="presParOf" srcId="{E3B54A1F-9C82-4535-A7BC-9B8F865ABFC9}" destId="{240E5C4A-8F3A-4883-9BA6-ADF0C34626D2}" srcOrd="2" destOrd="0" presId="urn:microsoft.com/office/officeart/2018/2/layout/IconCircleList"/>
    <dgm:cxn modelId="{FDA1B275-9FF1-4BB8-B61E-D6FC27321335}" type="presParOf" srcId="{E3B54A1F-9C82-4535-A7BC-9B8F865ABFC9}" destId="{92B5D4D5-84ED-4753-8079-B6E954DDC083}" srcOrd="3" destOrd="0" presId="urn:microsoft.com/office/officeart/2018/2/layout/IconCircleList"/>
    <dgm:cxn modelId="{0D41A8F6-A089-4800-959E-EADD0F8D43CE}" type="presParOf" srcId="{D319AA6E-5F6E-4450-8851-0F76C4D2A649}" destId="{E8619CE6-1926-41F7-89AE-DCE1BA7C800E}" srcOrd="1" destOrd="0" presId="urn:microsoft.com/office/officeart/2018/2/layout/IconCircleList"/>
    <dgm:cxn modelId="{D4EEDD36-748D-49ED-9A63-53539E63F69F}" type="presParOf" srcId="{D319AA6E-5F6E-4450-8851-0F76C4D2A649}" destId="{E149FB28-1B91-48D0-8C28-D3B7DB7D2BAC}" srcOrd="2" destOrd="0" presId="urn:microsoft.com/office/officeart/2018/2/layout/IconCircleList"/>
    <dgm:cxn modelId="{59134D57-FE9F-4E43-8E35-DBF9EA1591A2}" type="presParOf" srcId="{E149FB28-1B91-48D0-8C28-D3B7DB7D2BAC}" destId="{DDE192B7-E47A-4298-AF7B-E2BBD278452D}" srcOrd="0" destOrd="0" presId="urn:microsoft.com/office/officeart/2018/2/layout/IconCircleList"/>
    <dgm:cxn modelId="{DC2F8EBD-A4C8-4EBD-BD54-9396965FCFEA}" type="presParOf" srcId="{E149FB28-1B91-48D0-8C28-D3B7DB7D2BAC}" destId="{FA051504-A9AD-4C4B-8137-16F3EF846D76}" srcOrd="1" destOrd="0" presId="urn:microsoft.com/office/officeart/2018/2/layout/IconCircleList"/>
    <dgm:cxn modelId="{1ABE7DA0-BD3F-42DE-A982-A4B35F970FE0}" type="presParOf" srcId="{E149FB28-1B91-48D0-8C28-D3B7DB7D2BAC}" destId="{0C125AEB-B79A-428B-BF9E-1674271C2530}" srcOrd="2" destOrd="0" presId="urn:microsoft.com/office/officeart/2018/2/layout/IconCircleList"/>
    <dgm:cxn modelId="{7E7E596D-953E-4C39-BCD6-970CD21094B8}" type="presParOf" srcId="{E149FB28-1B91-48D0-8C28-D3B7DB7D2BAC}" destId="{71872184-8ACC-4ECB-98F3-7C9DF12C5413}" srcOrd="3" destOrd="0" presId="urn:microsoft.com/office/officeart/2018/2/layout/IconCircleList"/>
    <dgm:cxn modelId="{73BD82B8-B436-4AD3-B47F-25427A2AE138}" type="presParOf" srcId="{D319AA6E-5F6E-4450-8851-0F76C4D2A649}" destId="{B6FEA8F7-4F12-4BCB-AE1B-E517AF1903FD}" srcOrd="3" destOrd="0" presId="urn:microsoft.com/office/officeart/2018/2/layout/IconCircleList"/>
    <dgm:cxn modelId="{AE2BB759-F89B-4C66-8333-FF97E3B46E16}" type="presParOf" srcId="{D319AA6E-5F6E-4450-8851-0F76C4D2A649}" destId="{DFB6B418-3ED0-4D6F-903C-2643F1184E84}" srcOrd="4" destOrd="0" presId="urn:microsoft.com/office/officeart/2018/2/layout/IconCircleList"/>
    <dgm:cxn modelId="{102617DB-BF95-40D5-85F4-3CA29FA37BC9}" type="presParOf" srcId="{DFB6B418-3ED0-4D6F-903C-2643F1184E84}" destId="{FD249C17-9B22-4AE6-B889-368C0277B6E3}" srcOrd="0" destOrd="0" presId="urn:microsoft.com/office/officeart/2018/2/layout/IconCircleList"/>
    <dgm:cxn modelId="{6ADE9234-DECC-4FA3-BA5D-FE4A8925A758}" type="presParOf" srcId="{DFB6B418-3ED0-4D6F-903C-2643F1184E84}" destId="{D9D3F41A-C8B4-401E-AF3C-CBE59BC393C6}" srcOrd="1" destOrd="0" presId="urn:microsoft.com/office/officeart/2018/2/layout/IconCircleList"/>
    <dgm:cxn modelId="{998909B0-286E-4811-A201-4F4DF267923E}" type="presParOf" srcId="{DFB6B418-3ED0-4D6F-903C-2643F1184E84}" destId="{F230F790-23BA-42CB-AB2C-ECCAC1514A17}" srcOrd="2" destOrd="0" presId="urn:microsoft.com/office/officeart/2018/2/layout/IconCircleList"/>
    <dgm:cxn modelId="{1296E13B-2EBF-405B-BE2E-83C774BB190C}" type="presParOf" srcId="{DFB6B418-3ED0-4D6F-903C-2643F1184E84}" destId="{F06CE44E-D94C-4326-9CA4-39B1637E38A3}" srcOrd="3" destOrd="0" presId="urn:microsoft.com/office/officeart/2018/2/layout/IconCircleList"/>
    <dgm:cxn modelId="{33201672-D99E-42A0-B948-19D4BF97D2B0}" type="presParOf" srcId="{D319AA6E-5F6E-4450-8851-0F76C4D2A649}" destId="{6BC15C1E-B79F-4394-A715-9F54FC7626B0}" srcOrd="5" destOrd="0" presId="urn:microsoft.com/office/officeart/2018/2/layout/IconCircleList"/>
    <dgm:cxn modelId="{62C1E546-7F07-474C-A8DD-8E95A9DA83E3}" type="presParOf" srcId="{D319AA6E-5F6E-4450-8851-0F76C4D2A649}" destId="{2FCF0982-DBA1-4650-99CF-C1254939E9F6}" srcOrd="6" destOrd="0" presId="urn:microsoft.com/office/officeart/2018/2/layout/IconCircleList"/>
    <dgm:cxn modelId="{31439101-81F5-4989-A75C-DC8295D573AF}" type="presParOf" srcId="{2FCF0982-DBA1-4650-99CF-C1254939E9F6}" destId="{928FD945-937E-491F-953F-2D086C7E91E5}" srcOrd="0" destOrd="0" presId="urn:microsoft.com/office/officeart/2018/2/layout/IconCircleList"/>
    <dgm:cxn modelId="{A44F150B-92CA-44EC-BB20-4CA3E5461707}" type="presParOf" srcId="{2FCF0982-DBA1-4650-99CF-C1254939E9F6}" destId="{E30C69EC-452A-4822-ABF7-D621C0DD4450}" srcOrd="1" destOrd="0" presId="urn:microsoft.com/office/officeart/2018/2/layout/IconCircleList"/>
    <dgm:cxn modelId="{92C05286-62B2-4F60-B272-FC83121FA9F4}" type="presParOf" srcId="{2FCF0982-DBA1-4650-99CF-C1254939E9F6}" destId="{F932CA5D-AE31-43EF-A39F-50FD2F4545DB}" srcOrd="2" destOrd="0" presId="urn:microsoft.com/office/officeart/2018/2/layout/IconCircleList"/>
    <dgm:cxn modelId="{D916934F-0814-4056-A7F7-B39A8C74FF86}" type="presParOf" srcId="{2FCF0982-DBA1-4650-99CF-C1254939E9F6}" destId="{A17FA292-1EF8-4760-9C5C-2EF8D3859DAD}" srcOrd="3" destOrd="0" presId="urn:microsoft.com/office/officeart/2018/2/layout/IconCircleList"/>
    <dgm:cxn modelId="{2FD7A9FC-6A28-4496-90A7-A00492CA4F7B}" type="presParOf" srcId="{D319AA6E-5F6E-4450-8851-0F76C4D2A649}" destId="{8A99E68E-60F6-4503-9561-742E9612BEF3}" srcOrd="7" destOrd="0" presId="urn:microsoft.com/office/officeart/2018/2/layout/IconCircleList"/>
    <dgm:cxn modelId="{5A47E192-38D0-4A55-A95B-C7B8ACB62772}" type="presParOf" srcId="{D319AA6E-5F6E-4450-8851-0F76C4D2A649}" destId="{A12B303C-0A5C-42AC-9121-C78481B90C30}" srcOrd="8" destOrd="0" presId="urn:microsoft.com/office/officeart/2018/2/layout/IconCircleList"/>
    <dgm:cxn modelId="{06CCFF21-65B9-4CE0-B315-60D2D439FCD3}" type="presParOf" srcId="{A12B303C-0A5C-42AC-9121-C78481B90C30}" destId="{104C3755-75CE-416C-B5B4-2D9C425DE02A}" srcOrd="0" destOrd="0" presId="urn:microsoft.com/office/officeart/2018/2/layout/IconCircleList"/>
    <dgm:cxn modelId="{99E99028-8C62-4200-B5BC-9B2DB5073D09}" type="presParOf" srcId="{A12B303C-0A5C-42AC-9121-C78481B90C30}" destId="{A394C3AF-7BA2-4185-A09B-A0A9AF2DFD8A}" srcOrd="1" destOrd="0" presId="urn:microsoft.com/office/officeart/2018/2/layout/IconCircleList"/>
    <dgm:cxn modelId="{425D74E5-A52B-4813-A1F6-0F20A02A36F6}" type="presParOf" srcId="{A12B303C-0A5C-42AC-9121-C78481B90C30}" destId="{B7E582B6-4EDA-4E60-9512-C72CD75E3351}" srcOrd="2" destOrd="0" presId="urn:microsoft.com/office/officeart/2018/2/layout/IconCircleList"/>
    <dgm:cxn modelId="{E910E603-EBC3-49D6-9192-7721FE25BFA3}" type="presParOf" srcId="{A12B303C-0A5C-42AC-9121-C78481B90C30}" destId="{60D37EF9-AC1C-48FB-AB3B-9C1EFCB556BC}" srcOrd="3" destOrd="0" presId="urn:microsoft.com/office/officeart/2018/2/layout/IconCircleList"/>
    <dgm:cxn modelId="{8A59661D-D3C5-4F19-82DB-C39715809889}" type="presParOf" srcId="{D319AA6E-5F6E-4450-8851-0F76C4D2A649}" destId="{11BFAFE8-53CB-4600-9FA6-982A055FB085}" srcOrd="9" destOrd="0" presId="urn:microsoft.com/office/officeart/2018/2/layout/IconCircleList"/>
    <dgm:cxn modelId="{07FB1BDA-0D8E-4EAB-A708-98CF9509A6D8}" type="presParOf" srcId="{D319AA6E-5F6E-4450-8851-0F76C4D2A649}" destId="{7CC10A68-D91C-4D7B-93FD-383FE06D7235}" srcOrd="10" destOrd="0" presId="urn:microsoft.com/office/officeart/2018/2/layout/IconCircleList"/>
    <dgm:cxn modelId="{334BD82E-3BD7-4E8A-8C1F-CDE0C172AEC3}" type="presParOf" srcId="{7CC10A68-D91C-4D7B-93FD-383FE06D7235}" destId="{FB1AE671-BDF6-4FDE-94DD-25BAC0AA50EE}" srcOrd="0" destOrd="0" presId="urn:microsoft.com/office/officeart/2018/2/layout/IconCircleList"/>
    <dgm:cxn modelId="{0184C6DA-390B-4922-B4AF-D4DB8F65F8F4}" type="presParOf" srcId="{7CC10A68-D91C-4D7B-93FD-383FE06D7235}" destId="{C070208B-E237-4D54-8BD3-60108E5BE324}" srcOrd="1" destOrd="0" presId="urn:microsoft.com/office/officeart/2018/2/layout/IconCircleList"/>
    <dgm:cxn modelId="{F8E3AD73-23A0-4FDF-BEEA-5A1AFAEC7296}" type="presParOf" srcId="{7CC10A68-D91C-4D7B-93FD-383FE06D7235}" destId="{922A485A-BD67-42B9-8370-1D8981621AAE}" srcOrd="2" destOrd="0" presId="urn:microsoft.com/office/officeart/2018/2/layout/IconCircleList"/>
    <dgm:cxn modelId="{A8DF4198-D3ED-40CE-989F-2797F3072FBA}" type="presParOf" srcId="{7CC10A68-D91C-4D7B-93FD-383FE06D7235}" destId="{E7526621-9BA6-4B83-9E1E-2E78F9736B40}" srcOrd="3" destOrd="0" presId="urn:microsoft.com/office/officeart/2018/2/layout/IconCircleList"/>
    <dgm:cxn modelId="{879DD3CB-B7AD-4769-9FD8-1454CA9520B0}" type="presParOf" srcId="{D319AA6E-5F6E-4450-8851-0F76C4D2A649}" destId="{614FBED8-4659-477F-BDC3-79861FE82A3C}" srcOrd="11" destOrd="0" presId="urn:microsoft.com/office/officeart/2018/2/layout/IconCircleList"/>
    <dgm:cxn modelId="{EB101083-A09C-4D39-A3BD-ED514D24D00D}" type="presParOf" srcId="{D319AA6E-5F6E-4450-8851-0F76C4D2A649}" destId="{38C6102C-3B07-459A-9A3E-484E56052578}" srcOrd="12" destOrd="0" presId="urn:microsoft.com/office/officeart/2018/2/layout/IconCircleList"/>
    <dgm:cxn modelId="{487E9FCB-DDEE-4D15-A408-7769CD175D93}" type="presParOf" srcId="{38C6102C-3B07-459A-9A3E-484E56052578}" destId="{2CBD3429-15D5-4CE7-8A0C-4370F54A0FDF}" srcOrd="0" destOrd="0" presId="urn:microsoft.com/office/officeart/2018/2/layout/IconCircleList"/>
    <dgm:cxn modelId="{27D95E31-22AA-443F-B425-1CFA749E91EA}" type="presParOf" srcId="{38C6102C-3B07-459A-9A3E-484E56052578}" destId="{7FD4FADA-E581-4FEB-AEE1-A96A0115A7C2}" srcOrd="1" destOrd="0" presId="urn:microsoft.com/office/officeart/2018/2/layout/IconCircleList"/>
    <dgm:cxn modelId="{87E6DF43-899A-4071-8B8F-54F7B5B7C605}" type="presParOf" srcId="{38C6102C-3B07-459A-9A3E-484E56052578}" destId="{ED2933A4-6871-4702-92E4-D4A0CCA2AACD}" srcOrd="2" destOrd="0" presId="urn:microsoft.com/office/officeart/2018/2/layout/IconCircleList"/>
    <dgm:cxn modelId="{C8D3E6F9-98E5-4E3B-BD93-99AC8B8495A7}" type="presParOf" srcId="{38C6102C-3B07-459A-9A3E-484E56052578}" destId="{FC2F055F-967C-495A-AB3F-455D485E624A}" srcOrd="3" destOrd="0" presId="urn:microsoft.com/office/officeart/2018/2/layout/IconCircleList"/>
    <dgm:cxn modelId="{7622402F-8806-40E8-9BE6-72D9DBB75DF3}" type="presParOf" srcId="{D319AA6E-5F6E-4450-8851-0F76C4D2A649}" destId="{C70F934A-140F-4C08-83F7-F53AF9EDCE85}" srcOrd="13" destOrd="0" presId="urn:microsoft.com/office/officeart/2018/2/layout/IconCircleList"/>
    <dgm:cxn modelId="{D5ABABA2-82D9-4CFC-8855-8B295D4C7AE2}" type="presParOf" srcId="{D319AA6E-5F6E-4450-8851-0F76C4D2A649}" destId="{885DDADA-1E16-475E-AC2D-DF0267BE30DF}" srcOrd="14" destOrd="0" presId="urn:microsoft.com/office/officeart/2018/2/layout/IconCircleList"/>
    <dgm:cxn modelId="{FCDFDC8D-1B12-4EB0-A3E8-34E4D286C9EF}" type="presParOf" srcId="{885DDADA-1E16-475E-AC2D-DF0267BE30DF}" destId="{6FAC954F-1D47-4379-ABFE-46988001488F}" srcOrd="0" destOrd="0" presId="urn:microsoft.com/office/officeart/2018/2/layout/IconCircleList"/>
    <dgm:cxn modelId="{8413C321-9ECC-4F3C-AA9D-E4AD7D7A9FC1}" type="presParOf" srcId="{885DDADA-1E16-475E-AC2D-DF0267BE30DF}" destId="{C2324908-7997-48ED-8BF6-949675E5593F}" srcOrd="1" destOrd="0" presId="urn:microsoft.com/office/officeart/2018/2/layout/IconCircleList"/>
    <dgm:cxn modelId="{A39B32DD-AF41-4712-9A99-4195366307F1}" type="presParOf" srcId="{885DDADA-1E16-475E-AC2D-DF0267BE30DF}" destId="{1DE1B8CC-D410-4181-8912-7E6511DEDA7F}" srcOrd="2" destOrd="0" presId="urn:microsoft.com/office/officeart/2018/2/layout/IconCircleList"/>
    <dgm:cxn modelId="{1AD81A4D-442D-4221-85E6-C574A0FF80F8}" type="presParOf" srcId="{885DDADA-1E16-475E-AC2D-DF0267BE30DF}" destId="{E392CF75-0F8F-44F2-AEBC-DAB631DC03F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EED9AF-1E63-41F2-A712-FB3B4540D2FF}">
      <dsp:nvSpPr>
        <dsp:cNvPr id="0" name=""/>
        <dsp:cNvSpPr/>
      </dsp:nvSpPr>
      <dsp:spPr>
        <a:xfrm>
          <a:off x="227060" y="122613"/>
          <a:ext cx="803256" cy="8032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BD60D-D525-45E5-A04E-BE6181ADAAFB}">
      <dsp:nvSpPr>
        <dsp:cNvPr id="0" name=""/>
        <dsp:cNvSpPr/>
      </dsp:nvSpPr>
      <dsp:spPr>
        <a:xfrm>
          <a:off x="395744" y="291297"/>
          <a:ext cx="465888" cy="4658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5D4D5-84ED-4753-8079-B6E954DDC083}">
      <dsp:nvSpPr>
        <dsp:cNvPr id="0" name=""/>
        <dsp:cNvSpPr/>
      </dsp:nvSpPr>
      <dsp:spPr>
        <a:xfrm>
          <a:off x="1202443" y="122613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Music</a:t>
          </a:r>
        </a:p>
      </dsp:txBody>
      <dsp:txXfrm>
        <a:off x="1202443" y="122613"/>
        <a:ext cx="1893391" cy="803256"/>
      </dsp:txXfrm>
    </dsp:sp>
    <dsp:sp modelId="{DDE192B7-E47A-4298-AF7B-E2BBD278452D}">
      <dsp:nvSpPr>
        <dsp:cNvPr id="0" name=""/>
        <dsp:cNvSpPr/>
      </dsp:nvSpPr>
      <dsp:spPr>
        <a:xfrm>
          <a:off x="3425743" y="122613"/>
          <a:ext cx="803256" cy="8032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51504-A9AD-4C4B-8137-16F3EF846D76}">
      <dsp:nvSpPr>
        <dsp:cNvPr id="0" name=""/>
        <dsp:cNvSpPr/>
      </dsp:nvSpPr>
      <dsp:spPr>
        <a:xfrm>
          <a:off x="3594427" y="291297"/>
          <a:ext cx="465888" cy="4658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72184-8ACC-4ECB-98F3-7C9DF12C5413}">
      <dsp:nvSpPr>
        <dsp:cNvPr id="0" name=""/>
        <dsp:cNvSpPr/>
      </dsp:nvSpPr>
      <dsp:spPr>
        <a:xfrm>
          <a:off x="4401127" y="122613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Writing</a:t>
          </a:r>
        </a:p>
      </dsp:txBody>
      <dsp:txXfrm>
        <a:off x="4401127" y="122613"/>
        <a:ext cx="1893391" cy="803256"/>
      </dsp:txXfrm>
    </dsp:sp>
    <dsp:sp modelId="{FD249C17-9B22-4AE6-B889-368C0277B6E3}">
      <dsp:nvSpPr>
        <dsp:cNvPr id="0" name=""/>
        <dsp:cNvSpPr/>
      </dsp:nvSpPr>
      <dsp:spPr>
        <a:xfrm>
          <a:off x="6624427" y="122613"/>
          <a:ext cx="803256" cy="8032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D3F41A-C8B4-401E-AF3C-CBE59BC393C6}">
      <dsp:nvSpPr>
        <dsp:cNvPr id="0" name=""/>
        <dsp:cNvSpPr/>
      </dsp:nvSpPr>
      <dsp:spPr>
        <a:xfrm>
          <a:off x="6793111" y="291297"/>
          <a:ext cx="465888" cy="4658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6CE44E-D94C-4326-9CA4-39B1637E38A3}">
      <dsp:nvSpPr>
        <dsp:cNvPr id="0" name=""/>
        <dsp:cNvSpPr/>
      </dsp:nvSpPr>
      <dsp:spPr>
        <a:xfrm>
          <a:off x="7599810" y="122613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Medical appointments</a:t>
          </a:r>
        </a:p>
      </dsp:txBody>
      <dsp:txXfrm>
        <a:off x="7599810" y="122613"/>
        <a:ext cx="1893391" cy="803256"/>
      </dsp:txXfrm>
    </dsp:sp>
    <dsp:sp modelId="{928FD945-937E-491F-953F-2D086C7E91E5}">
      <dsp:nvSpPr>
        <dsp:cNvPr id="0" name=""/>
        <dsp:cNvSpPr/>
      </dsp:nvSpPr>
      <dsp:spPr>
        <a:xfrm>
          <a:off x="227060" y="1609734"/>
          <a:ext cx="803256" cy="803256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C69EC-452A-4822-ABF7-D621C0DD4450}">
      <dsp:nvSpPr>
        <dsp:cNvPr id="0" name=""/>
        <dsp:cNvSpPr/>
      </dsp:nvSpPr>
      <dsp:spPr>
        <a:xfrm>
          <a:off x="395744" y="1778418"/>
          <a:ext cx="465888" cy="4658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FA292-1EF8-4760-9C5C-2EF8D3859DAD}">
      <dsp:nvSpPr>
        <dsp:cNvPr id="0" name=""/>
        <dsp:cNvSpPr/>
      </dsp:nvSpPr>
      <dsp:spPr>
        <a:xfrm>
          <a:off x="1202443" y="1609734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Social Activities</a:t>
          </a:r>
        </a:p>
      </dsp:txBody>
      <dsp:txXfrm>
        <a:off x="1202443" y="1609734"/>
        <a:ext cx="1893391" cy="803256"/>
      </dsp:txXfrm>
    </dsp:sp>
    <dsp:sp modelId="{104C3755-75CE-416C-B5B4-2D9C425DE02A}">
      <dsp:nvSpPr>
        <dsp:cNvPr id="0" name=""/>
        <dsp:cNvSpPr/>
      </dsp:nvSpPr>
      <dsp:spPr>
        <a:xfrm>
          <a:off x="3425743" y="1609734"/>
          <a:ext cx="803256" cy="80325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4C3AF-7BA2-4185-A09B-A0A9AF2DFD8A}">
      <dsp:nvSpPr>
        <dsp:cNvPr id="0" name=""/>
        <dsp:cNvSpPr/>
      </dsp:nvSpPr>
      <dsp:spPr>
        <a:xfrm>
          <a:off x="3594427" y="1778418"/>
          <a:ext cx="465888" cy="4658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37EF9-AC1C-48FB-AB3B-9C1EFCB556BC}">
      <dsp:nvSpPr>
        <dsp:cNvPr id="0" name=""/>
        <dsp:cNvSpPr/>
      </dsp:nvSpPr>
      <dsp:spPr>
        <a:xfrm>
          <a:off x="4401127" y="1609734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Exercise</a:t>
          </a:r>
        </a:p>
      </dsp:txBody>
      <dsp:txXfrm>
        <a:off x="4401127" y="1609734"/>
        <a:ext cx="1893391" cy="803256"/>
      </dsp:txXfrm>
    </dsp:sp>
    <dsp:sp modelId="{FB1AE671-BDF6-4FDE-94DD-25BAC0AA50EE}">
      <dsp:nvSpPr>
        <dsp:cNvPr id="0" name=""/>
        <dsp:cNvSpPr/>
      </dsp:nvSpPr>
      <dsp:spPr>
        <a:xfrm>
          <a:off x="6624427" y="1609734"/>
          <a:ext cx="803256" cy="80325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70208B-E237-4D54-8BD3-60108E5BE324}">
      <dsp:nvSpPr>
        <dsp:cNvPr id="0" name=""/>
        <dsp:cNvSpPr/>
      </dsp:nvSpPr>
      <dsp:spPr>
        <a:xfrm>
          <a:off x="6793111" y="1778418"/>
          <a:ext cx="465888" cy="4658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526621-9BA6-4B83-9E1E-2E78F9736B40}">
      <dsp:nvSpPr>
        <dsp:cNvPr id="0" name=""/>
        <dsp:cNvSpPr/>
      </dsp:nvSpPr>
      <dsp:spPr>
        <a:xfrm>
          <a:off x="7599810" y="1609734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Hobbies</a:t>
          </a:r>
        </a:p>
      </dsp:txBody>
      <dsp:txXfrm>
        <a:off x="7599810" y="1609734"/>
        <a:ext cx="1893391" cy="803256"/>
      </dsp:txXfrm>
    </dsp:sp>
    <dsp:sp modelId="{2CBD3429-15D5-4CE7-8A0C-4370F54A0FDF}">
      <dsp:nvSpPr>
        <dsp:cNvPr id="0" name=""/>
        <dsp:cNvSpPr/>
      </dsp:nvSpPr>
      <dsp:spPr>
        <a:xfrm>
          <a:off x="227060" y="3096854"/>
          <a:ext cx="803256" cy="80325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4FADA-E581-4FEB-AEE1-A96A0115A7C2}">
      <dsp:nvSpPr>
        <dsp:cNvPr id="0" name=""/>
        <dsp:cNvSpPr/>
      </dsp:nvSpPr>
      <dsp:spPr>
        <a:xfrm>
          <a:off x="395744" y="3265538"/>
          <a:ext cx="465888" cy="465888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F055F-967C-495A-AB3F-455D485E624A}">
      <dsp:nvSpPr>
        <dsp:cNvPr id="0" name=""/>
        <dsp:cNvSpPr/>
      </dsp:nvSpPr>
      <dsp:spPr>
        <a:xfrm>
          <a:off x="1202443" y="3096854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Meditation</a:t>
          </a:r>
        </a:p>
      </dsp:txBody>
      <dsp:txXfrm>
        <a:off x="1202443" y="3096854"/>
        <a:ext cx="1893391" cy="803256"/>
      </dsp:txXfrm>
    </dsp:sp>
    <dsp:sp modelId="{6FAC954F-1D47-4379-ABFE-46988001488F}">
      <dsp:nvSpPr>
        <dsp:cNvPr id="0" name=""/>
        <dsp:cNvSpPr/>
      </dsp:nvSpPr>
      <dsp:spPr>
        <a:xfrm>
          <a:off x="3425743" y="3096854"/>
          <a:ext cx="803256" cy="80325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24908-7997-48ED-8BF6-949675E5593F}">
      <dsp:nvSpPr>
        <dsp:cNvPr id="0" name=""/>
        <dsp:cNvSpPr/>
      </dsp:nvSpPr>
      <dsp:spPr>
        <a:xfrm>
          <a:off x="3594427" y="3265538"/>
          <a:ext cx="465888" cy="465888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92CF75-0F8F-44F2-AEBC-DAB631DC03F6}">
      <dsp:nvSpPr>
        <dsp:cNvPr id="0" name=""/>
        <dsp:cNvSpPr/>
      </dsp:nvSpPr>
      <dsp:spPr>
        <a:xfrm>
          <a:off x="4401127" y="3096854"/>
          <a:ext cx="1893391" cy="803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</a:rPr>
            <a:t>Respite</a:t>
          </a:r>
        </a:p>
      </dsp:txBody>
      <dsp:txXfrm>
        <a:off x="4401127" y="3096854"/>
        <a:ext cx="1893391" cy="803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36B8A0-5945-1347-8D16-D518F05AC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EDE8-0561-FA46-9527-8109A4D490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137B3-4514-5840-BA18-BB28A0D81D55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37F86-E8E9-DF40-AD80-920E11DAA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4C88A-7E9E-6F4E-9941-A08B4807CF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375D9-32AB-354A-8053-55032C73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89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2E239-03FA-6F41-96C7-CE9B64282514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5156B-1586-C040-B5E8-58972BD5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14300"/>
            <a:ext cx="11776269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34262-D764-5646-937F-80C04419F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544DA6-2AAA-8640-A91B-95E4B916C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B8F1CA-1F2F-478E-934B-EAFBFEAC68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84B6D04-CF07-4137-B7A3-CFEA09D8B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92639A-1072-45DB-B67F-0748883ED5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ADE2A-3B41-A641-9AF3-12014FD8C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DD2EF4-564E-465E-B3A6-93021BCB7A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D02F153-6074-4983-BDF6-86548399B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DA5A704-E469-4F43-BF90-347FE4825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1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0ADD74-1DEC-2342-9B3F-23F7DCC53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0"/>
            <a:ext cx="12191997" cy="685799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8A0791-BDEE-C449-871B-910D573DD0F0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5E969-0BDE-DB4C-85AE-0203EBEEC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76447B-9541-4D43-9DE6-36E76F433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674D11-7980-B640-BF01-2601372A5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10" y="-305628"/>
            <a:ext cx="12977683" cy="7301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EB9688-1FDC-4BE8-BA60-610DE39E51F4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E7D832-7C65-4031-92F5-ADE5A3B2D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6DD461-50CB-4AA0-8FA6-ED2899116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EC792-9E41-3F4A-8088-B3A6FD91D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0C9C28-7901-45D1-8958-B288F75CEC13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963182-6E06-4621-9D07-CDE22E26A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8821CB-F832-4DE0-BE3D-4E6698106C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46965F-862C-F642-B2B8-AD959ADB3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sitting in a chair&#10;&#10;Description automatically generated">
            <a:extLst>
              <a:ext uri="{FF2B5EF4-FFF2-40B4-BE49-F238E27FC236}">
                <a16:creationId xmlns:a16="http://schemas.microsoft.com/office/drawing/2014/main" id="{AB350D0C-DDBB-C44B-9AD3-4510BE7A95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26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4" y="2268537"/>
            <a:ext cx="6674126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374" y="3930165"/>
            <a:ext cx="6674126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F19179-2709-4A0E-9C04-BCEBDA817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E9FC3D-7058-4D40-8BCF-45B34D242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652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B8A2FA-7ADA-3D4D-812B-5987CFC8D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447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046" y="2268537"/>
            <a:ext cx="5272454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675C3D-5867-473A-912C-99E9896AD5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0317" y="6267191"/>
            <a:ext cx="4215994" cy="4754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046" y="3930165"/>
            <a:ext cx="5272454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24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5C25E-2D5F-2C45-89D0-2F813747B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26" y="0"/>
            <a:ext cx="12196826" cy="68607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51444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22A11-D8D9-D244-BC05-CD3286D96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65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3908" y="2268537"/>
            <a:ext cx="5647592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3908" y="3930165"/>
            <a:ext cx="5647592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96C026-0856-4D4C-B040-2256E41241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9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C79B0-4692-6D46-9096-B937CC91D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97280" y="-523660"/>
            <a:ext cx="13432746" cy="74598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AC8A4-3481-0C41-AA62-9C8E7F1DD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90440" y="-523660"/>
            <a:ext cx="13425906" cy="7468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268537"/>
            <a:ext cx="5905500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930165"/>
            <a:ext cx="5905500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12997F-05C4-4CED-B424-87661E7688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1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330F8-ADCA-234D-B071-4B3E78E1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D66F0-352E-5249-B424-17A48B122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55484-BD97-1847-AFF9-37A16D78E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33181"/>
            <a:ext cx="12192000" cy="3848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C3BFED-788D-FC42-89B6-864219352DC2}"/>
              </a:ext>
            </a:extLst>
          </p:cNvPr>
          <p:cNvSpPr/>
          <p:nvPr userDrawn="1"/>
        </p:nvSpPr>
        <p:spPr>
          <a:xfrm>
            <a:off x="1042416" y="2331720"/>
            <a:ext cx="1773936" cy="17739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534600-58B2-9C42-B6E7-4381D3B611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500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E3D7EC-17AB-1740-9DFD-FF08EA3801FA}"/>
              </a:ext>
            </a:extLst>
          </p:cNvPr>
          <p:cNvSpPr/>
          <p:nvPr userDrawn="1"/>
        </p:nvSpPr>
        <p:spPr>
          <a:xfrm>
            <a:off x="5245608" y="2331720"/>
            <a:ext cx="1773936" cy="17739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9630BA-8319-494C-8C17-3C6497F83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692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17A8BB-D1C1-8245-A3A8-9D53D7F83E1C}"/>
              </a:ext>
            </a:extLst>
          </p:cNvPr>
          <p:cNvSpPr/>
          <p:nvPr userDrawn="1"/>
        </p:nvSpPr>
        <p:spPr>
          <a:xfrm>
            <a:off x="9384792" y="2331720"/>
            <a:ext cx="1773936" cy="17739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B0FEFD3-4B97-B748-BDBF-6618146E7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2876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49EEBA-491F-CC4F-BB4D-D5A2FF7F3D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500" y="4243388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BF70DAD-CE94-024E-B4DF-F7D55C35F9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3692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74F27CA-5841-604E-B173-5ED09C89F5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400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49883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1EDC-3AD5-7049-8DAF-A30F7B95D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9825-7F80-C446-B92C-2108E4AD0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30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CD340-0898-584D-9051-1DD12E34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4B109-D2A8-094F-B89D-CA502114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76ADE-E3E3-5343-925F-54F7EEDA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D3DA0-7F71-714E-9EF5-66684FBD9B67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 with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AB2E0-B501-0347-B22F-FE8CA564C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500" y="1676400"/>
            <a:ext cx="4191000" cy="1181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2D40F8-3593-D347-9E34-15A8901C34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946400"/>
            <a:ext cx="4178300" cy="2387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21CAD-AE22-4B43-8A54-DE1A6AFD3DAF}"/>
              </a:ext>
            </a:extLst>
          </p:cNvPr>
          <p:cNvSpPr/>
          <p:nvPr userDrawn="1"/>
        </p:nvSpPr>
        <p:spPr>
          <a:xfrm>
            <a:off x="53594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87EEA2-3203-2E41-90D5-5C0A44CC869F}"/>
              </a:ext>
            </a:extLst>
          </p:cNvPr>
          <p:cNvSpPr/>
          <p:nvPr userDrawn="1"/>
        </p:nvSpPr>
        <p:spPr>
          <a:xfrm>
            <a:off x="102489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1C24E-A0D7-7F48-861D-8BDAF725AD5B}"/>
              </a:ext>
            </a:extLst>
          </p:cNvPr>
          <p:cNvSpPr/>
          <p:nvPr userDrawn="1"/>
        </p:nvSpPr>
        <p:spPr>
          <a:xfrm>
            <a:off x="780415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EDEBDA8-738A-504B-AA1C-59649CAECC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198" y="356350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27A9EF5-5FBA-2F49-8B1A-BBBB8842AF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7198" y="444708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BF3F3CF-62AE-9449-AA8E-9E5146AF4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2971" y="352863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B241D78-CE5E-6043-9357-BF6809FEA6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2971" y="441221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4A3F53C-736D-DD46-A35E-42D2F25AD3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78744" y="3558932"/>
            <a:ext cx="1922756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15A937B-F715-9D42-9EB6-58997CA7D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8744" y="4442519"/>
            <a:ext cx="1916930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96CFA-B601-2243-9645-E3797F8A9E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47198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4815334-125D-A543-9762-650FE7AF2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12971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FC86085-E3E6-F74A-ACCB-6D4BBA5629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041134" y="1474843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513A05-0685-0A4E-A16B-331B3653E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6E314E-B4DC-D347-B2E4-183CB3557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719" t="-1224" r="20635" b="92959"/>
          <a:stretch/>
        </p:blipFill>
        <p:spPr>
          <a:xfrm>
            <a:off x="0" y="5954499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9ABB6C-B899-5B44-A92D-04F5B1C7A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5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Custom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34CB6A-98E4-C14D-BC3F-515715D7B5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"/>
            <a:ext cx="41148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15B4BC-07B3-CE45-8C94-FA08D237B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4B72EE-D20A-5C42-B577-2115415241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9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0137" y="479425"/>
            <a:ext cx="451663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0138" y="2762249"/>
            <a:ext cx="4551362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0138" y="1539037"/>
            <a:ext cx="4551362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00187"/>
            <a:ext cx="6858000" cy="3857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97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8017" y="479425"/>
            <a:ext cx="621875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929" y="2762249"/>
            <a:ext cx="6266571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929" y="1539037"/>
            <a:ext cx="6266571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4300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1BCD495E-A5DF-433F-807A-332BD1755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201751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1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D4A0C21-3803-4181-BFEA-AA9B4E3A3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459102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667C016F-077E-7248-AF0A-0ECEE0609C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2888" y="456101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0F6C20FC-A19C-BA44-8382-ADC691B3B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7478" y="4561926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7DDA378-A1FA-6A4C-AAB3-E8BB6FF8E3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4354" y="4571347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B6EB269D-1BA3-6548-BB36-DB2F5FFE9F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92284" y="457747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DC8C20-E508-AE46-8CCB-82548CA85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5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8BDB8EC-C5D2-42ED-95E9-58A0A533B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46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D34971-3801-F74F-9DFE-FBF1856F0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90D2D1E-C8E7-4DCA-B02B-1CE442653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933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267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96B790-6FDC-C74E-8E2F-DC7F088CA5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6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75E7C04-F631-4D29-8D52-A31FA5B9A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1001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6335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871EB-175A-E14B-B4BE-7FD1CE69D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899628-161F-4FDF-9730-469F5FD16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835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369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F0DE9B-6F57-BF45-BB6A-6F8570D6A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9F9F-4FB9-3C41-A1C4-EC2951A4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39" y="151433"/>
            <a:ext cx="10515600" cy="99474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3FF6-D374-AD41-B25A-D7358FFBD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30" y="1327047"/>
            <a:ext cx="5772345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8477A-1F9D-EE48-8F59-96D88689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230" y="2150958"/>
            <a:ext cx="5772345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B4B51-D856-6543-A73A-E192649F7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047"/>
            <a:ext cx="5829300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BF9F6-0C46-2D41-AC6A-78CB2B1CF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0958"/>
            <a:ext cx="5829300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661BB2-9F05-E441-9816-163FA1342DE0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008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E24342-D2A4-4036-B7DD-89D952258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389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4923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732A99-69B3-A342-8AF9-95B12059D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518C2-E1B5-1E46-AE95-24BF6AA9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7606-2732-B847-8AE8-005C477C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B46A-8D7B-964A-99A7-CADD2E2F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CA453-0749-FD48-9319-97D62911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56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57740-579D-0540-AE59-CDEBB1713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86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A477A-40D5-544C-8F92-75A071633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B5EEE-7984-D645-8666-8E07F2F1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4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79C1-F00D-E54D-8730-E03D6693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96657-2638-904B-A097-1E1AE177D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83EC2-3DB5-874C-AEBE-649E36726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EC6C-AA1E-294F-AC3A-71695646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2212C-7A6B-3841-871E-3BDB5956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7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3D87617-47E8-9E4E-9DB5-72C317EE6AD2}"/>
              </a:ext>
            </a:extLst>
          </p:cNvPr>
          <p:cNvSpPr/>
          <p:nvPr userDrawn="1"/>
        </p:nvSpPr>
        <p:spPr>
          <a:xfrm>
            <a:off x="291273" y="504615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B3959D-CE6F-734F-939F-97C2124C05A7}"/>
              </a:ext>
            </a:extLst>
          </p:cNvPr>
          <p:cNvSpPr/>
          <p:nvPr userDrawn="1"/>
        </p:nvSpPr>
        <p:spPr>
          <a:xfrm>
            <a:off x="4309110" y="276488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9F2040-1604-3642-8F2E-6771E4B3C545}"/>
              </a:ext>
            </a:extLst>
          </p:cNvPr>
          <p:cNvSpPr/>
          <p:nvPr userDrawn="1"/>
        </p:nvSpPr>
        <p:spPr>
          <a:xfrm>
            <a:off x="4297931" y="387759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080D52-317D-B943-ACE1-E4298FE34874}"/>
              </a:ext>
            </a:extLst>
          </p:cNvPr>
          <p:cNvSpPr/>
          <p:nvPr userDrawn="1"/>
        </p:nvSpPr>
        <p:spPr>
          <a:xfrm>
            <a:off x="4309110" y="499030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B07DBD-36EB-4D45-8AAF-397ED94BEA96}"/>
              </a:ext>
            </a:extLst>
          </p:cNvPr>
          <p:cNvSpPr/>
          <p:nvPr userDrawn="1"/>
        </p:nvSpPr>
        <p:spPr>
          <a:xfrm>
            <a:off x="8403202" y="156074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B358F-EFC5-B847-B315-815E9976805C}"/>
              </a:ext>
            </a:extLst>
          </p:cNvPr>
          <p:cNvSpPr/>
          <p:nvPr userDrawn="1"/>
        </p:nvSpPr>
        <p:spPr>
          <a:xfrm>
            <a:off x="326003" y="170802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2F6947-0E9B-104B-8A8C-6552376A021A}"/>
              </a:ext>
            </a:extLst>
          </p:cNvPr>
          <p:cNvSpPr/>
          <p:nvPr userDrawn="1"/>
        </p:nvSpPr>
        <p:spPr>
          <a:xfrm>
            <a:off x="291273" y="282073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0EFBAE-F280-0A49-8BCD-2ABE2B9FBB63}"/>
              </a:ext>
            </a:extLst>
          </p:cNvPr>
          <p:cNvSpPr/>
          <p:nvPr userDrawn="1"/>
        </p:nvSpPr>
        <p:spPr>
          <a:xfrm>
            <a:off x="280094" y="393344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9150C6-318A-0B49-A7F3-01AE47811B13}"/>
              </a:ext>
            </a:extLst>
          </p:cNvPr>
          <p:cNvSpPr/>
          <p:nvPr userDrawn="1"/>
        </p:nvSpPr>
        <p:spPr>
          <a:xfrm>
            <a:off x="4343840" y="165217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E9A2F9-81AF-B142-874B-C6302BD95176}"/>
              </a:ext>
            </a:extLst>
          </p:cNvPr>
          <p:cNvSpPr/>
          <p:nvPr userDrawn="1"/>
        </p:nvSpPr>
        <p:spPr>
          <a:xfrm>
            <a:off x="8368472" y="267345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B56BA0-86FA-C243-96E3-88C19761B9C6}"/>
              </a:ext>
            </a:extLst>
          </p:cNvPr>
          <p:cNvSpPr/>
          <p:nvPr userDrawn="1"/>
        </p:nvSpPr>
        <p:spPr>
          <a:xfrm>
            <a:off x="8357293" y="378616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145ADD-9F9D-C54D-8C2F-1D09443C0634}"/>
              </a:ext>
            </a:extLst>
          </p:cNvPr>
          <p:cNvSpPr/>
          <p:nvPr userDrawn="1"/>
        </p:nvSpPr>
        <p:spPr>
          <a:xfrm>
            <a:off x="8368472" y="489887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E839A01-1A47-D440-98F2-633C37C00F29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80093" y="49970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86BC18B-136A-5940-AB63-DB839C953ED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340738" y="278895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1AEAF97-E41E-3541-8704-F52B4AB9D90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340738" y="385259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6AD165E-9604-3147-BA51-30ACC3C2750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320289" y="49585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0DD6C69-6341-C948-A643-322FC1CE39C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98190" y="15673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6E3E33C-9DCC-A345-9C60-5F8120C136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0991" y="17215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34931CB-D909-3040-9FA3-4FC7E6C2E04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00542" y="282751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EEFACFC-5B30-BC48-8502-9103F856533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00542" y="389115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815FC8B-270C-EF4B-A918-C9F908562A9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361187" y="16830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3FB6C2E-62D6-3F41-9DC8-CC238ACFA02F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77741" y="2673278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8716A62-A4F1-AA41-983B-AEE55166685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377741" y="3736922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AE0A6E2-AFA1-D840-A487-97413F2D279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357292" y="48428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F3CFC7E-8667-7942-A1F5-8BE2A5378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2836" y="1708023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BDB9B72-09A0-624F-AD44-65BDB3A430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2836" y="282073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5CB17F2-BD02-C24C-B133-3BF84A619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2836" y="393344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F507D06-9303-834D-80C3-839C1FA7D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6" y="4998719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44C844D-0DE2-8F4B-BA3B-AB5C2D551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0673" y="1652173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3BF582-DCEA-E14F-8B80-935D8E91A4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0673" y="276488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21CF0B5-0807-2D4B-BBA8-EB004FFDE0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0673" y="387759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87A11F6-0F3C-CA44-9FF8-29CF494331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673" y="4942869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E8778EB-3359-B746-841F-FB2AD25E99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0035" y="1560737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493EE7B5-8CCC-D243-ADF2-3576972E0D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0035" y="267344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02D5056-5C64-7646-A75C-1EC8774A26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0035" y="378615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ACA53F3C-2802-6040-A37F-BAC550980A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0035" y="4851433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3689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B5F2-A843-7443-B297-493723F3D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249D6-6FD2-0843-8949-0AE8D2F13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5F941F-955A-41B2-9602-1E92FDFDC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2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DA95F7-0010-4490-A7D1-8093F590C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2BE3DEA-E07B-4DF8-92AB-657618472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4227F0-5B3A-4611-8682-249DDA77E6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AAE8D-BA1A-8749-B29F-9B2F0CA28AA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5231" y="136525"/>
            <a:ext cx="11776269" cy="1009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EBE3-D178-F342-9C32-923E36C1659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25230" y="1281708"/>
            <a:ext cx="11776269" cy="4661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8ADF10-327D-4A32-B164-7C5AA0D19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FBD64E-C809-410C-82B8-41EF9816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CD8430-4B7A-403C-90DC-41F01E4D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0652D-7B40-4B89-B7AB-469FF47506C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3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720" r:id="rId3"/>
    <p:sldLayoutId id="2147483692" r:id="rId4"/>
    <p:sldLayoutId id="2147483722" r:id="rId5"/>
    <p:sldLayoutId id="2147483654" r:id="rId6"/>
    <p:sldLayoutId id="2147483694" r:id="rId7"/>
    <p:sldLayoutId id="2147483651" r:id="rId8"/>
    <p:sldLayoutId id="2147483697" r:id="rId9"/>
    <p:sldLayoutId id="2147483663" r:id="rId10"/>
    <p:sldLayoutId id="214748372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1" r:id="rId2"/>
    <p:sldLayoutId id="2147483762" r:id="rId3"/>
    <p:sldLayoutId id="2147483763" r:id="rId4"/>
    <p:sldLayoutId id="2147483764" r:id="rId5"/>
    <p:sldLayoutId id="2147483746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8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AlWKqZLC4Y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giver.org/caregiver-statistics-demographics" TargetMode="External"/><Relationship Id="rId2" Type="http://schemas.openxmlformats.org/officeDocument/2006/relationships/hyperlink" Target="https://www.caregiver.org/caregiver-statistics-work-and-caregivin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hyperlink" Target="https://www.caregiver.org/caregiver-healt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publicresourceorg/494046040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em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cellphone, phone, person&#10;&#10;Description automatically generated">
            <a:extLst>
              <a:ext uri="{FF2B5EF4-FFF2-40B4-BE49-F238E27FC236}">
                <a16:creationId xmlns:a16="http://schemas.microsoft.com/office/drawing/2014/main" id="{AD4E792D-99EC-4800-882E-26E4B57A3C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7" b="779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DFB0ED-D660-448D-B6FE-E45BE613047B}"/>
              </a:ext>
            </a:extLst>
          </p:cNvPr>
          <p:cNvSpPr/>
          <p:nvPr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57FB29-C123-40D5-ABA4-1E8E01D382FE}"/>
              </a:ext>
            </a:extLst>
          </p:cNvPr>
          <p:cNvSpPr txBox="1">
            <a:spLocks/>
          </p:cNvSpPr>
          <p:nvPr/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cs typeface="Times New Roman"/>
              </a:rPr>
              <a:t>The Basics of Caregiving</a:t>
            </a:r>
            <a:endParaRPr lang="en-US" b="1" dirty="0">
              <a:cs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298FF5-CE3C-427E-9A2D-287C98FC5E96}"/>
              </a:ext>
            </a:extLst>
          </p:cNvPr>
          <p:cNvSpPr txBox="1">
            <a:spLocks/>
          </p:cNvSpPr>
          <p:nvPr/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By Caregiver Support program </a:t>
            </a:r>
          </a:p>
          <a:p>
            <a:r>
              <a:rPr lang="en-US" dirty="0"/>
              <a:t>at the Senior Source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5B170C5-0582-47E0-8D70-D1DD85CCA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2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8B30-0188-4A01-BF86-8CAFD83B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a typeface="Arial Black" charset="0"/>
                <a:cs typeface="Times New Roman" panose="02020603050405020304" pitchFamily="18" charset="0"/>
              </a:rPr>
              <a:t>Effects on Caregiver Health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1D9D21-24D1-4A5D-9544-67A4DA75E8BD}"/>
              </a:ext>
            </a:extLst>
          </p:cNvPr>
          <p:cNvSpPr txBox="1"/>
          <p:nvPr/>
        </p:nvSpPr>
        <p:spPr>
          <a:xfrm>
            <a:off x="1537812" y="1678514"/>
            <a:ext cx="96753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Elderly spousal caregivers (aged 66-96) who experience caregiving-related stress have a 63% higher mortality rate than non-caregivers of the same age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Spousal caregivers who provide 36 or more hours per week of care are slightly more likely to smoke and consume more saturated fat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Compared to non-caregivers, female caregivers are twice as likely to not fill a prescription because of the cost (26% vs. 13%)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Caregivers’ self care suffers because they lack the time and energy to prepare proper meals or to exercise. About 6 in 10 caregivers in a national survey reported that their eating (63%) and their exercise habits (58%) are worse than before</a:t>
            </a:r>
          </a:p>
        </p:txBody>
      </p:sp>
      <p:sp>
        <p:nvSpPr>
          <p:cNvPr id="4" name="Rectangle 3" descr="Person with Cane">
            <a:extLst>
              <a:ext uri="{FF2B5EF4-FFF2-40B4-BE49-F238E27FC236}">
                <a16:creationId xmlns:a16="http://schemas.microsoft.com/office/drawing/2014/main" id="{F4DA7F3A-71A8-45CA-91FB-6BD0448D648C}"/>
              </a:ext>
            </a:extLst>
          </p:cNvPr>
          <p:cNvSpPr/>
          <p:nvPr/>
        </p:nvSpPr>
        <p:spPr>
          <a:xfrm>
            <a:off x="944033" y="1724936"/>
            <a:ext cx="499857" cy="49985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Rectangle 5" descr="Smoking">
            <a:extLst>
              <a:ext uri="{FF2B5EF4-FFF2-40B4-BE49-F238E27FC236}">
                <a16:creationId xmlns:a16="http://schemas.microsoft.com/office/drawing/2014/main" id="{59BAA5F6-046C-4F99-9CFA-1C7E53FCC205}"/>
              </a:ext>
            </a:extLst>
          </p:cNvPr>
          <p:cNvSpPr/>
          <p:nvPr/>
        </p:nvSpPr>
        <p:spPr>
          <a:xfrm>
            <a:off x="944033" y="2611046"/>
            <a:ext cx="499857" cy="499857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441124"/>
              <a:satOff val="497"/>
              <a:lumOff val="1177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Rectangle 14" descr="Skeleton">
            <a:extLst>
              <a:ext uri="{FF2B5EF4-FFF2-40B4-BE49-F238E27FC236}">
                <a16:creationId xmlns:a16="http://schemas.microsoft.com/office/drawing/2014/main" id="{765EE39B-5D40-46F9-AB1F-0130182A3C42}"/>
              </a:ext>
            </a:extLst>
          </p:cNvPr>
          <p:cNvSpPr/>
          <p:nvPr/>
        </p:nvSpPr>
        <p:spPr>
          <a:xfrm>
            <a:off x="944033" y="3571340"/>
            <a:ext cx="499857" cy="499857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882249"/>
              <a:satOff val="995"/>
              <a:lumOff val="235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Rectangle 16" descr="Avocado">
            <a:extLst>
              <a:ext uri="{FF2B5EF4-FFF2-40B4-BE49-F238E27FC236}">
                <a16:creationId xmlns:a16="http://schemas.microsoft.com/office/drawing/2014/main" id="{454A7492-9757-4F65-B369-A85300501B17}"/>
              </a:ext>
            </a:extLst>
          </p:cNvPr>
          <p:cNvSpPr/>
          <p:nvPr/>
        </p:nvSpPr>
        <p:spPr>
          <a:xfrm>
            <a:off x="944033" y="4492613"/>
            <a:ext cx="499857" cy="499857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-1323373"/>
              <a:satOff val="1492"/>
              <a:lumOff val="353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5031E901-37A6-4DDC-A4AB-C7501B3F9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2B15FFFE-6C5C-4D42-A373-62941A03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3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B41E8-ACF3-4266-BEED-0569A16C9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2128837"/>
            <a:ext cx="3932237" cy="1600200"/>
          </a:xfrm>
        </p:spPr>
        <p:txBody>
          <a:bodyPr/>
          <a:lstStyle/>
          <a:p>
            <a:r>
              <a:rPr lang="en-US" sz="3200" dirty="0">
                <a:cs typeface="Times New Roman" panose="02020603050405020304" pitchFamily="18" charset="0"/>
              </a:rPr>
              <a:t>WHAT IS SELF CARE?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0BD36-6066-4C41-A7CD-A80F6A3B7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077C6-4CD6-46F6-9B93-18392AF6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11</a:t>
            </a:fld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CF1DD7-E2FA-40E7-9D3E-1C8156627DB9}"/>
              </a:ext>
            </a:extLst>
          </p:cNvPr>
          <p:cNvSpPr/>
          <p:nvPr/>
        </p:nvSpPr>
        <p:spPr>
          <a:xfrm>
            <a:off x="4701382" y="234937"/>
            <a:ext cx="6618286" cy="182517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4" name="Rectangle 13" descr="Doctor">
            <a:extLst>
              <a:ext uri="{FF2B5EF4-FFF2-40B4-BE49-F238E27FC236}">
                <a16:creationId xmlns:a16="http://schemas.microsoft.com/office/drawing/2014/main" id="{544C6401-A6A3-4E23-A7E2-D1FCC8894A4A}"/>
              </a:ext>
            </a:extLst>
          </p:cNvPr>
          <p:cNvSpPr/>
          <p:nvPr/>
        </p:nvSpPr>
        <p:spPr>
          <a:xfrm>
            <a:off x="5253498" y="645603"/>
            <a:ext cx="1003848" cy="1003848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2AA78C-8A8E-482A-AF37-2C733B4AF73A}"/>
              </a:ext>
            </a:extLst>
          </p:cNvPr>
          <p:cNvGrpSpPr/>
          <p:nvPr/>
        </p:nvGrpSpPr>
        <p:grpSpPr>
          <a:xfrm>
            <a:off x="6809463" y="234937"/>
            <a:ext cx="4510204" cy="1825178"/>
            <a:chOff x="2108081" y="779"/>
            <a:chExt cx="4510204" cy="182517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6E074D-ECE3-4D1A-B138-ED398695E8E1}"/>
                </a:ext>
              </a:extLst>
            </p:cNvPr>
            <p:cNvSpPr/>
            <p:nvPr/>
          </p:nvSpPr>
          <p:spPr>
            <a:xfrm>
              <a:off x="2108081" y="779"/>
              <a:ext cx="4510204" cy="18251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9B041C-331F-400A-819A-C35EA5B11CB5}"/>
                </a:ext>
              </a:extLst>
            </p:cNvPr>
            <p:cNvSpPr txBox="1"/>
            <p:nvPr/>
          </p:nvSpPr>
          <p:spPr>
            <a:xfrm>
              <a:off x="2108081" y="779"/>
              <a:ext cx="4510204" cy="1825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165" tIns="193165" rIns="193165" bIns="193165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/>
                <a:t>Self Care </a:t>
              </a:r>
              <a:r>
                <a:rPr lang="en-US" sz="2000" kern="1200" dirty="0"/>
                <a:t>is the practice of taking action to improve one's own health by protecting one’s own well-being and happiness during periods of stress. 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FCE6423-F84E-4CC2-BEB9-A10029C44A6C}"/>
              </a:ext>
            </a:extLst>
          </p:cNvPr>
          <p:cNvSpPr/>
          <p:nvPr/>
        </p:nvSpPr>
        <p:spPr>
          <a:xfrm>
            <a:off x="4701382" y="2225478"/>
            <a:ext cx="6618286" cy="182517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9" name="Rectangle 18" descr="Stethoscope">
            <a:extLst>
              <a:ext uri="{FF2B5EF4-FFF2-40B4-BE49-F238E27FC236}">
                <a16:creationId xmlns:a16="http://schemas.microsoft.com/office/drawing/2014/main" id="{B3356978-D0C5-4B33-9D18-D2F071126D95}"/>
              </a:ext>
            </a:extLst>
          </p:cNvPr>
          <p:cNvSpPr/>
          <p:nvPr/>
        </p:nvSpPr>
        <p:spPr>
          <a:xfrm>
            <a:off x="5253498" y="2636143"/>
            <a:ext cx="1003848" cy="100384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1D779F-A51C-49E9-8CB9-315EA96A0697}"/>
              </a:ext>
            </a:extLst>
          </p:cNvPr>
          <p:cNvGrpSpPr/>
          <p:nvPr/>
        </p:nvGrpSpPr>
        <p:grpSpPr>
          <a:xfrm>
            <a:off x="6809463" y="2225478"/>
            <a:ext cx="4510204" cy="1825178"/>
            <a:chOff x="2108081" y="2282253"/>
            <a:chExt cx="4510204" cy="182517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4766885-B8FE-4B9B-9859-868170003479}"/>
                </a:ext>
              </a:extLst>
            </p:cNvPr>
            <p:cNvSpPr/>
            <p:nvPr/>
          </p:nvSpPr>
          <p:spPr>
            <a:xfrm>
              <a:off x="2108081" y="2282253"/>
              <a:ext cx="4510204" cy="18251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BDA150-6542-4A45-94CE-A4A6669591CA}"/>
                </a:ext>
              </a:extLst>
            </p:cNvPr>
            <p:cNvSpPr txBox="1"/>
            <p:nvPr/>
          </p:nvSpPr>
          <p:spPr>
            <a:xfrm>
              <a:off x="2108081" y="2282253"/>
              <a:ext cx="4510204" cy="1825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165" tIns="193165" rIns="193165" bIns="193165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It is proven that Caregivers have lower rates of practicing self care or engage in preventative health behaviors. </a:t>
              </a: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101B05-303B-483C-88AD-72FB0F9B0CD0}"/>
              </a:ext>
            </a:extLst>
          </p:cNvPr>
          <p:cNvSpPr/>
          <p:nvPr/>
        </p:nvSpPr>
        <p:spPr>
          <a:xfrm>
            <a:off x="4701382" y="4216019"/>
            <a:ext cx="6618286" cy="1825178"/>
          </a:xfrm>
          <a:prstGeom prst="roundRect">
            <a:avLst>
              <a:gd name="adj" fmla="val 1000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24" name="Rectangle 23" descr="Hospital">
            <a:extLst>
              <a:ext uri="{FF2B5EF4-FFF2-40B4-BE49-F238E27FC236}">
                <a16:creationId xmlns:a16="http://schemas.microsoft.com/office/drawing/2014/main" id="{D61911C5-1A0B-485E-BB11-F7426D541951}"/>
              </a:ext>
            </a:extLst>
          </p:cNvPr>
          <p:cNvSpPr/>
          <p:nvPr/>
        </p:nvSpPr>
        <p:spPr>
          <a:xfrm>
            <a:off x="5253498" y="4626684"/>
            <a:ext cx="1003848" cy="100384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37763D3-CC72-4475-B041-A5DB66B0EBFE}"/>
              </a:ext>
            </a:extLst>
          </p:cNvPr>
          <p:cNvGrpSpPr/>
          <p:nvPr/>
        </p:nvGrpSpPr>
        <p:grpSpPr>
          <a:xfrm>
            <a:off x="6809463" y="4216019"/>
            <a:ext cx="4510204" cy="1825178"/>
            <a:chOff x="2108081" y="4563726"/>
            <a:chExt cx="4510204" cy="18251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2FFBF21-FB30-4F7A-9B80-FC052E8E804C}"/>
                </a:ext>
              </a:extLst>
            </p:cNvPr>
            <p:cNvSpPr/>
            <p:nvPr/>
          </p:nvSpPr>
          <p:spPr>
            <a:xfrm>
              <a:off x="2108081" y="4563726"/>
              <a:ext cx="4510204" cy="18251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6A2CED-5C7F-4FFA-8A58-EFD2245BD875}"/>
                </a:ext>
              </a:extLst>
            </p:cNvPr>
            <p:cNvSpPr txBox="1"/>
            <p:nvPr/>
          </p:nvSpPr>
          <p:spPr>
            <a:xfrm>
              <a:off x="2108081" y="4563726"/>
              <a:ext cx="4510204" cy="18251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bg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3165" tIns="193165" rIns="193165" bIns="193165" numCol="1" spcCol="1270" anchor="ctr" anchorCtr="0">
              <a:noAutofit/>
            </a:bodyPr>
            <a:lstStyle/>
            <a:p>
              <a:pPr marL="0" lvl="0" indent="0" algn="l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100" kern="1200" dirty="0"/>
                <a:t>An estimated 72% of Caregivers report not going to doctors appointments as often as they should and 55% miss their appointments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43356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3807-881D-4580-A850-5F7D52DF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How to apply self care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1641D-32E4-47CC-9900-83E3D4ABBBD1}"/>
              </a:ext>
            </a:extLst>
          </p:cNvPr>
          <p:cNvSpPr txBox="1"/>
          <p:nvPr/>
        </p:nvSpPr>
        <p:spPr>
          <a:xfrm>
            <a:off x="1090670" y="2465331"/>
            <a:ext cx="309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TAKE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3DF72-926E-4C75-9F08-DF3EE9B69DEE}"/>
              </a:ext>
            </a:extLst>
          </p:cNvPr>
          <p:cNvSpPr txBox="1"/>
          <p:nvPr/>
        </p:nvSpPr>
        <p:spPr>
          <a:xfrm>
            <a:off x="1090670" y="3589744"/>
            <a:ext cx="309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RECOGNIZE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019AF4-6757-4207-96C5-2B223AD8D72B}"/>
              </a:ext>
            </a:extLst>
          </p:cNvPr>
          <p:cNvSpPr txBox="1"/>
          <p:nvPr/>
        </p:nvSpPr>
        <p:spPr>
          <a:xfrm>
            <a:off x="6424640" y="2353984"/>
            <a:ext cx="51889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Caregivers must take care of themselves in order to take care of others</a:t>
            </a:r>
          </a:p>
          <a:p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Caregivers must recognize their need to care for themselves and engage in holistic activities</a:t>
            </a:r>
          </a:p>
          <a:p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Holistic activities can include anything that has a positive effect mentally, physically and emotionally</a:t>
            </a: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4B452A81-C615-4FE3-A67D-1E7A7E48D5FF}"/>
              </a:ext>
            </a:extLst>
          </p:cNvPr>
          <p:cNvSpPr/>
          <p:nvPr/>
        </p:nvSpPr>
        <p:spPr>
          <a:xfrm>
            <a:off x="4436127" y="4673674"/>
            <a:ext cx="1465243" cy="542632"/>
          </a:xfrm>
          <a:prstGeom prst="striped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6D99D-D641-483C-AA4D-06A6C4C3CC7E}"/>
              </a:ext>
            </a:extLst>
          </p:cNvPr>
          <p:cNvSpPr txBox="1"/>
          <p:nvPr/>
        </p:nvSpPr>
        <p:spPr>
          <a:xfrm>
            <a:off x="1090670" y="4714157"/>
            <a:ext cx="309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  <a:latin typeface="+mj-lt"/>
                <a:cs typeface="Times New Roman" panose="02020603050405020304" pitchFamily="18" charset="0"/>
              </a:rPr>
              <a:t>INCLUDE</a:t>
            </a:r>
          </a:p>
        </p:txBody>
      </p:sp>
      <p:sp>
        <p:nvSpPr>
          <p:cNvPr id="15" name="Arrow: Striped Right 14">
            <a:extLst>
              <a:ext uri="{FF2B5EF4-FFF2-40B4-BE49-F238E27FC236}">
                <a16:creationId xmlns:a16="http://schemas.microsoft.com/office/drawing/2014/main" id="{57BD0005-51AB-44C1-B3B8-3A6C5EF419F8}"/>
              </a:ext>
            </a:extLst>
          </p:cNvPr>
          <p:cNvSpPr/>
          <p:nvPr/>
        </p:nvSpPr>
        <p:spPr>
          <a:xfrm>
            <a:off x="4436127" y="3549261"/>
            <a:ext cx="1465243" cy="542632"/>
          </a:xfrm>
          <a:prstGeom prst="striped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Striped Right 16">
            <a:extLst>
              <a:ext uri="{FF2B5EF4-FFF2-40B4-BE49-F238E27FC236}">
                <a16:creationId xmlns:a16="http://schemas.microsoft.com/office/drawing/2014/main" id="{D8D97C20-8E77-453D-A8BA-62CF6B2AF9F1}"/>
              </a:ext>
            </a:extLst>
          </p:cNvPr>
          <p:cNvSpPr/>
          <p:nvPr/>
        </p:nvSpPr>
        <p:spPr>
          <a:xfrm>
            <a:off x="4436126" y="2424848"/>
            <a:ext cx="1465243" cy="542632"/>
          </a:xfrm>
          <a:prstGeom prst="striped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846A5C3-1466-46EB-83BF-A9C95DDB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FBB6C28-D967-45B4-8B4A-85A388F24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64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B3EF-CFB7-4D73-B2BF-C40E73FB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Self Care Activities</a:t>
            </a:r>
            <a:endParaRPr lang="en-US" dirty="0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F6CF55DC-FA41-480D-A855-C66ADA87D2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2674997"/>
              </p:ext>
            </p:extLst>
          </p:nvPr>
        </p:nvGraphicFramePr>
        <p:xfrm>
          <a:off x="1235869" y="162238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C36ED-AC2E-4A0C-9116-32CAA3E6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025A7-4D32-42F8-AB57-A479BC2A4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45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49634-E0A7-4A69-B437-05A852DF6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cs typeface="Times New Roman" panose="02020603050405020304" pitchFamily="18" charset="0"/>
              </a:rPr>
              <a:t>Meditation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2547C-B673-435E-BED4-4E41FDFD5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cs typeface="Times New Roman" panose="02020603050405020304" pitchFamily="18" charset="0"/>
              </a:rPr>
              <a:t>Take a minimum of 5 minutes a day to relax and release</a:t>
            </a:r>
          </a:p>
          <a:p>
            <a:pPr marL="0" indent="0">
              <a:buNone/>
            </a:pPr>
            <a:br>
              <a:rPr lang="en-US" dirty="0"/>
            </a:br>
            <a:r>
              <a:rPr lang="en-US" dirty="0"/>
              <a:t>2 minute exercise </a:t>
            </a:r>
            <a:r>
              <a:rPr lang="en-US" dirty="0">
                <a:hlinkClick r:id="rId2"/>
              </a:rPr>
              <a:t>https://www.youtube.com/watch?v=CAlWKqZLC4Y</a:t>
            </a:r>
            <a:endParaRPr lang="en-US" dirty="0"/>
          </a:p>
          <a:p>
            <a:pPr marL="0" indent="0">
              <a:buNone/>
            </a:pPr>
            <a:endParaRPr lang="en-US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39F6B-019E-4D18-B342-59D04AB0D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A15AC1-FDFE-4280-A2BB-A05648793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8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posing for the camera&#10;&#10;Description automatically generated">
            <a:extLst>
              <a:ext uri="{FF2B5EF4-FFF2-40B4-BE49-F238E27FC236}">
                <a16:creationId xmlns:a16="http://schemas.microsoft.com/office/drawing/2014/main" id="{B9C30172-48AC-4B27-953F-D06CAEDE5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3" r="42849"/>
          <a:stretch/>
        </p:blipFill>
        <p:spPr>
          <a:xfrm>
            <a:off x="0" y="0"/>
            <a:ext cx="4782198" cy="6858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18FD99-564A-48E4-BB97-DD2CCDBA8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E311F6-597E-45A5-A3C4-C155AFDD04D7}"/>
              </a:ext>
            </a:extLst>
          </p:cNvPr>
          <p:cNvSpPr txBox="1">
            <a:spLocks/>
          </p:cNvSpPr>
          <p:nvPr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2D7603-9822-471A-BD64-C90F0295F871}"/>
              </a:ext>
            </a:extLst>
          </p:cNvPr>
          <p:cNvSpPr txBox="1">
            <a:spLocks/>
          </p:cNvSpPr>
          <p:nvPr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15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3F7B7DA-81EF-4507-9858-55CD71B93FA1}"/>
              </a:ext>
            </a:extLst>
          </p:cNvPr>
          <p:cNvSpPr txBox="1">
            <a:spLocks/>
          </p:cNvSpPr>
          <p:nvPr/>
        </p:nvSpPr>
        <p:spPr>
          <a:xfrm>
            <a:off x="5145835" y="1206633"/>
            <a:ext cx="6477042" cy="1000125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accent3"/>
                </a:solidFill>
                <a:ea typeface="Arial Black" charset="0"/>
                <a:cs typeface="Times New Roman" panose="02020603050405020304" pitchFamily="18" charset="0"/>
              </a:rPr>
              <a:t>Improving Caregiver Outcomes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406F40-313B-4CCA-B45D-1CBF7516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C3214FF-5746-4A4F-BC54-EFE974456F6D}"/>
              </a:ext>
            </a:extLst>
          </p:cNvPr>
          <p:cNvSpPr/>
          <p:nvPr/>
        </p:nvSpPr>
        <p:spPr>
          <a:xfrm>
            <a:off x="5145835" y="2416713"/>
            <a:ext cx="3167333" cy="232025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DC9F39-89BA-43A4-80E6-B0C1489198BD}"/>
              </a:ext>
            </a:extLst>
          </p:cNvPr>
          <p:cNvSpPr/>
          <p:nvPr/>
        </p:nvSpPr>
        <p:spPr>
          <a:xfrm>
            <a:off x="9189123" y="2547096"/>
            <a:ext cx="2688552" cy="20532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457B8D-1257-4F24-AFA5-080CFB8AFE4D}"/>
              </a:ext>
            </a:extLst>
          </p:cNvPr>
          <p:cNvSpPr txBox="1"/>
          <p:nvPr/>
        </p:nvSpPr>
        <p:spPr>
          <a:xfrm>
            <a:off x="5295442" y="2547096"/>
            <a:ext cx="28266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Times New Roman" panose="02020603050405020304" pitchFamily="18" charset="0"/>
              </a:rPr>
              <a:t>Policy makers need to make a dedicated effort to address the impending crisis on caregivers and the aging population to initiate change that is impactful from a financial and resource driven standpoint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45583F-90DA-4065-8ECA-86F24BACF358}"/>
              </a:ext>
            </a:extLst>
          </p:cNvPr>
          <p:cNvSpPr txBox="1"/>
          <p:nvPr/>
        </p:nvSpPr>
        <p:spPr>
          <a:xfrm>
            <a:off x="9362974" y="2696554"/>
            <a:ext cx="22558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cs typeface="Times New Roman" panose="02020603050405020304" pitchFamily="18" charset="0"/>
              </a:rPr>
              <a:t>Medical professionals must recognize the signs, communicate with patients and caregivers and refer accordingly</a:t>
            </a:r>
          </a:p>
        </p:txBody>
      </p:sp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2061978B-A91B-4A9A-A3DB-F33146D3BBD7}"/>
              </a:ext>
            </a:extLst>
          </p:cNvPr>
          <p:cNvSpPr/>
          <p:nvPr/>
        </p:nvSpPr>
        <p:spPr>
          <a:xfrm>
            <a:off x="8346788" y="3562119"/>
            <a:ext cx="808715" cy="322270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9D0C3EAE-A771-48E8-89F1-15B8494B5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9893B707-4E0A-4858-9AAE-4497078CC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1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9AAD-5111-4AAA-8919-AF8821AF6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a typeface="Arial Black" charset="0"/>
                <a:cs typeface="Times New Roman" panose="02020603050405020304" pitchFamily="18" charset="0"/>
              </a:rPr>
              <a:t>Improving Caregiver Outcomes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1F383-9FB9-4CE6-A2A6-0599EAC00C06}"/>
              </a:ext>
            </a:extLst>
          </p:cNvPr>
          <p:cNvSpPr txBox="1"/>
          <p:nvPr/>
        </p:nvSpPr>
        <p:spPr>
          <a:xfrm>
            <a:off x="1333499" y="2186702"/>
            <a:ext cx="2138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Increasing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F5BF1-18FF-42DC-80F3-AF44DFBA5499}"/>
              </a:ext>
            </a:extLst>
          </p:cNvPr>
          <p:cNvSpPr txBox="1"/>
          <p:nvPr/>
        </p:nvSpPr>
        <p:spPr>
          <a:xfrm>
            <a:off x="1333499" y="4021038"/>
            <a:ext cx="2138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Keeping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D641A3-4F49-4F43-AB85-C937EC0225B0}"/>
              </a:ext>
            </a:extLst>
          </p:cNvPr>
          <p:cNvSpPr txBox="1"/>
          <p:nvPr/>
        </p:nvSpPr>
        <p:spPr>
          <a:xfrm>
            <a:off x="5576254" y="2059853"/>
            <a:ext cx="51889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appropriate mental health services and medical care for family caregivers are important steps towards addressing caregiver health</a:t>
            </a:r>
          </a:p>
          <a:p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2"/>
                </a:solidFill>
                <a:cs typeface="Times New Roman" panose="02020603050405020304" pitchFamily="18" charset="0"/>
              </a:rPr>
              <a:t>family caregivers healthy and able to provide care is key to maintaining our nation’s long-term care system and, with the increase in the aging population, this issue will only grow more important in the coming decades</a:t>
            </a:r>
          </a:p>
        </p:txBody>
      </p:sp>
      <p:sp>
        <p:nvSpPr>
          <p:cNvPr id="11" name="Arrow: Striped Right 10">
            <a:extLst>
              <a:ext uri="{FF2B5EF4-FFF2-40B4-BE49-F238E27FC236}">
                <a16:creationId xmlns:a16="http://schemas.microsoft.com/office/drawing/2014/main" id="{4DB3139B-E4AC-46F1-A7FA-48836DD7DA12}"/>
              </a:ext>
            </a:extLst>
          </p:cNvPr>
          <p:cNvSpPr/>
          <p:nvPr/>
        </p:nvSpPr>
        <p:spPr>
          <a:xfrm>
            <a:off x="3472031" y="2023870"/>
            <a:ext cx="1465243" cy="725775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3519A3F5-1B1B-4BFF-BD96-2564FEB3F1A6}"/>
              </a:ext>
            </a:extLst>
          </p:cNvPr>
          <p:cNvSpPr/>
          <p:nvPr/>
        </p:nvSpPr>
        <p:spPr>
          <a:xfrm>
            <a:off x="3472032" y="3862798"/>
            <a:ext cx="1465243" cy="725775"/>
          </a:xfrm>
          <a:prstGeom prst="striped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D0C035E-EC5D-49B4-97C4-1DB24F36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27859E0-F0B4-4084-9FF4-650CF434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9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B75F6-B125-4021-91DC-5593CBD0E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ea typeface="Arial Black" charset="0"/>
                <a:cs typeface="Times New Roman" panose="02020603050405020304" pitchFamily="18" charset="0"/>
              </a:rPr>
              <a:t>Improving Caregiver Outcomes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39BA0-3745-4284-BD18-0CCFE0441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An assessment of family caregiver needs that lead to a care plan with support services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Caregiver education and support programs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Respite to reduce caregiver burden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Financial support to alleviate the economic stress of caregiving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cs typeface="Times New Roman" panose="02020603050405020304" pitchFamily="18" charset="0"/>
              </a:rPr>
              <a:t>Primary care interventions that address caregiver needs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DAE1E5-F585-42D1-A78A-D6FD847C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60BF5-E466-46CD-A572-D737E126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76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9527B-B915-46F6-8275-E2C59A87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4821751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latin typeface="Arial Black" charset="0"/>
                <a:ea typeface="Arial Black" charset="0"/>
                <a:cs typeface="Arial Black" charset="0"/>
              </a:rPr>
              <a:t>How can the Caregiver support program help you?</a:t>
            </a:r>
            <a:br>
              <a:rPr lang="en-US" sz="3200" b="1" dirty="0">
                <a:latin typeface="Arial Black" charset="0"/>
                <a:ea typeface="Arial Black" charset="0"/>
                <a:cs typeface="Arial Black" charset="0"/>
              </a:rPr>
            </a:b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B1F26-832F-4543-B546-298B6C98A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C0E8F-4822-4B45-A720-342408B97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BD3120-159A-4A14-A66C-EACDE0D691E8}"/>
              </a:ext>
            </a:extLst>
          </p:cNvPr>
          <p:cNvGrpSpPr/>
          <p:nvPr/>
        </p:nvGrpSpPr>
        <p:grpSpPr>
          <a:xfrm>
            <a:off x="5942693" y="457200"/>
            <a:ext cx="5641974" cy="906750"/>
            <a:chOff x="0" y="49749"/>
            <a:chExt cx="5641974" cy="906750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051814B2-480D-4F1E-92EA-6549FB57A434}"/>
                </a:ext>
              </a:extLst>
            </p:cNvPr>
            <p:cNvSpPr/>
            <p:nvPr/>
          </p:nvSpPr>
          <p:spPr>
            <a:xfrm>
              <a:off x="0" y="49749"/>
              <a:ext cx="5641974" cy="9067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B83C96F0-3CD5-4818-8162-6EB4752EFEAE}"/>
                </a:ext>
              </a:extLst>
            </p:cNvPr>
            <p:cNvSpPr txBox="1"/>
            <p:nvPr/>
          </p:nvSpPr>
          <p:spPr>
            <a:xfrm>
              <a:off x="44264" y="94013"/>
              <a:ext cx="5553446" cy="8182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>
                  <a:solidFill>
                    <a:schemeClr val="tx2"/>
                  </a:solidFill>
                </a:rPr>
                <a:t>Provides Information &amp; Resources to help caregivers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AEAD5E-0B1B-49CB-9FDB-7A9F5D7438FF}"/>
              </a:ext>
            </a:extLst>
          </p:cNvPr>
          <p:cNvGrpSpPr/>
          <p:nvPr/>
        </p:nvGrpSpPr>
        <p:grpSpPr>
          <a:xfrm>
            <a:off x="5942693" y="1435951"/>
            <a:ext cx="5641974" cy="906750"/>
            <a:chOff x="0" y="1028500"/>
            <a:chExt cx="5641974" cy="906750"/>
          </a:xfrm>
          <a:solidFill>
            <a:schemeClr val="bg2">
              <a:lumMod val="75000"/>
            </a:schemeClr>
          </a:solidFill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12250C-0D6C-4E2B-8864-DEA4C1263B13}"/>
                </a:ext>
              </a:extLst>
            </p:cNvPr>
            <p:cNvSpPr/>
            <p:nvPr/>
          </p:nvSpPr>
          <p:spPr>
            <a:xfrm>
              <a:off x="0" y="1028500"/>
              <a:ext cx="5641974" cy="9067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30843"/>
                <a:satOff val="373"/>
                <a:lumOff val="882"/>
                <a:alphaOff val="0"/>
              </a:schemeClr>
            </a:fillRef>
            <a:effectRef idx="0">
              <a:schemeClr val="accent2">
                <a:hueOff val="-330843"/>
                <a:satOff val="373"/>
                <a:lumOff val="88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: Rounded Corners 6">
              <a:extLst>
                <a:ext uri="{FF2B5EF4-FFF2-40B4-BE49-F238E27FC236}">
                  <a16:creationId xmlns:a16="http://schemas.microsoft.com/office/drawing/2014/main" id="{48F17CDE-FA12-49E3-A7E0-942417C0DB49}"/>
                </a:ext>
              </a:extLst>
            </p:cNvPr>
            <p:cNvSpPr txBox="1"/>
            <p:nvPr/>
          </p:nvSpPr>
          <p:spPr>
            <a:xfrm>
              <a:off x="44264" y="1072764"/>
              <a:ext cx="5553446" cy="8182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Provides Supportive Counseling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1926492-A8C5-4AE0-ACD4-58A130F811D6}"/>
              </a:ext>
            </a:extLst>
          </p:cNvPr>
          <p:cNvGrpSpPr/>
          <p:nvPr/>
        </p:nvGrpSpPr>
        <p:grpSpPr>
          <a:xfrm>
            <a:off x="5942693" y="2414701"/>
            <a:ext cx="5641974" cy="906750"/>
            <a:chOff x="0" y="2007250"/>
            <a:chExt cx="5641974" cy="906750"/>
          </a:xfrm>
          <a:solidFill>
            <a:schemeClr val="bg2">
              <a:lumMod val="50000"/>
            </a:schemeClr>
          </a:solidFill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8116BB-4F28-46B1-8E04-F61D5D629B44}"/>
                </a:ext>
              </a:extLst>
            </p:cNvPr>
            <p:cNvSpPr/>
            <p:nvPr/>
          </p:nvSpPr>
          <p:spPr>
            <a:xfrm>
              <a:off x="0" y="2007250"/>
              <a:ext cx="5641974" cy="9067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61686"/>
                <a:satOff val="746"/>
                <a:lumOff val="1765"/>
                <a:alphaOff val="0"/>
              </a:schemeClr>
            </a:fillRef>
            <a:effectRef idx="0">
              <a:schemeClr val="accent2">
                <a:hueOff val="-661686"/>
                <a:satOff val="746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: Rounded Corners 8">
              <a:extLst>
                <a:ext uri="{FF2B5EF4-FFF2-40B4-BE49-F238E27FC236}">
                  <a16:creationId xmlns:a16="http://schemas.microsoft.com/office/drawing/2014/main" id="{E66FCEF6-7920-4CD1-8376-CA9F5CEFEB23}"/>
                </a:ext>
              </a:extLst>
            </p:cNvPr>
            <p:cNvSpPr txBox="1"/>
            <p:nvPr/>
          </p:nvSpPr>
          <p:spPr>
            <a:xfrm>
              <a:off x="44264" y="2051514"/>
              <a:ext cx="5553446" cy="8182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Attend our Support Group for Caregivers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7DD203-1338-4F4A-95AC-527E2E87297F}"/>
              </a:ext>
            </a:extLst>
          </p:cNvPr>
          <p:cNvGrpSpPr/>
          <p:nvPr/>
        </p:nvGrpSpPr>
        <p:grpSpPr>
          <a:xfrm>
            <a:off x="5942693" y="3393451"/>
            <a:ext cx="5641974" cy="906750"/>
            <a:chOff x="0" y="2986000"/>
            <a:chExt cx="5641974" cy="906750"/>
          </a:xfrm>
          <a:solidFill>
            <a:schemeClr val="bg2">
              <a:lumMod val="25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DF803C7-B9DA-4280-9363-D122FA0AE667}"/>
                </a:ext>
              </a:extLst>
            </p:cNvPr>
            <p:cNvSpPr/>
            <p:nvPr/>
          </p:nvSpPr>
          <p:spPr>
            <a:xfrm>
              <a:off x="0" y="2986000"/>
              <a:ext cx="5641974" cy="9067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992530"/>
                <a:satOff val="1119"/>
                <a:lumOff val="2647"/>
                <a:alphaOff val="0"/>
              </a:schemeClr>
            </a:fillRef>
            <a:effectRef idx="0">
              <a:schemeClr val="accent2">
                <a:hueOff val="-992530"/>
                <a:satOff val="1119"/>
                <a:lumOff val="2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: Rounded Corners 10">
              <a:extLst>
                <a:ext uri="{FF2B5EF4-FFF2-40B4-BE49-F238E27FC236}">
                  <a16:creationId xmlns:a16="http://schemas.microsoft.com/office/drawing/2014/main" id="{7EC02039-2C4E-4F5C-B3DE-A3729FB31421}"/>
                </a:ext>
              </a:extLst>
            </p:cNvPr>
            <p:cNvSpPr txBox="1"/>
            <p:nvPr/>
          </p:nvSpPr>
          <p:spPr>
            <a:xfrm>
              <a:off x="44264" y="3030264"/>
              <a:ext cx="5553446" cy="8182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 dirty="0"/>
                <a:t>Sets up a Care Coordination Meeting with families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0BB639-0EBD-488E-911A-768A9FAD53C3}"/>
              </a:ext>
            </a:extLst>
          </p:cNvPr>
          <p:cNvGrpSpPr/>
          <p:nvPr/>
        </p:nvGrpSpPr>
        <p:grpSpPr>
          <a:xfrm>
            <a:off x="5942693" y="4372201"/>
            <a:ext cx="5641974" cy="906750"/>
            <a:chOff x="0" y="3964750"/>
            <a:chExt cx="5641974" cy="906750"/>
          </a:xfrm>
          <a:solidFill>
            <a:schemeClr val="bg2">
              <a:lumMod val="10000"/>
            </a:scheme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6DED52E-09B7-437D-8559-724B278D961F}"/>
                </a:ext>
              </a:extLst>
            </p:cNvPr>
            <p:cNvSpPr/>
            <p:nvPr/>
          </p:nvSpPr>
          <p:spPr>
            <a:xfrm>
              <a:off x="0" y="3964750"/>
              <a:ext cx="5641974" cy="90675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1323373"/>
                <a:satOff val="1492"/>
                <a:lumOff val="3530"/>
                <a:alphaOff val="0"/>
              </a:schemeClr>
            </a:fillRef>
            <a:effectRef idx="0">
              <a:schemeClr val="accent2">
                <a:hueOff val="-1323373"/>
                <a:satOff val="1492"/>
                <a:lumOff val="35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angle: Rounded Corners 12">
              <a:extLst>
                <a:ext uri="{FF2B5EF4-FFF2-40B4-BE49-F238E27FC236}">
                  <a16:creationId xmlns:a16="http://schemas.microsoft.com/office/drawing/2014/main" id="{C5C9329B-9A3A-448E-A189-B1EC62257F7E}"/>
                </a:ext>
              </a:extLst>
            </p:cNvPr>
            <p:cNvSpPr txBox="1"/>
            <p:nvPr/>
          </p:nvSpPr>
          <p:spPr>
            <a:xfrm>
              <a:off x="44264" y="4009014"/>
              <a:ext cx="5553446" cy="81822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0" tIns="95250" rIns="95250" bIns="95250" numCol="1" spcCol="1270" anchor="ctr" anchorCtr="0">
              <a:noAutofit/>
            </a:bodyPr>
            <a:lstStyle/>
            <a:p>
              <a:pPr marL="0" lvl="0" indent="0" algn="l" defTabSz="1111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500" kern="1200"/>
                <a:t>Attend our Caregiving with Confidence Seminars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900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51E6D6-3672-490C-BD31-DFCB117B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973CC0-6545-4908-98DC-079330BE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19</a:t>
            </a:fld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933918-EC49-45A4-888E-B7C3DCDA0208}"/>
              </a:ext>
            </a:extLst>
          </p:cNvPr>
          <p:cNvSpPr txBox="1">
            <a:spLocks/>
          </p:cNvSpPr>
          <p:nvPr/>
        </p:nvSpPr>
        <p:spPr>
          <a:xfrm>
            <a:off x="225230" y="114300"/>
            <a:ext cx="5829298" cy="582929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Family Caregiving Alliance </a:t>
            </a:r>
          </a:p>
          <a:p>
            <a:r>
              <a:rPr lang="en-US" sz="2000" dirty="0">
                <a:hlinkClick r:id="rId2"/>
              </a:rPr>
              <a:t>https://www.caregiver.org/caregiver-statistics-work-and-caregiving</a:t>
            </a:r>
            <a:endParaRPr lang="en-US" sz="2000" dirty="0"/>
          </a:p>
          <a:p>
            <a:r>
              <a:rPr lang="en-US" sz="2000" dirty="0">
                <a:hlinkClick r:id="rId3"/>
              </a:rPr>
              <a:t>https://www.caregiver.org/caregiver-statistics-demographics</a:t>
            </a:r>
            <a:endParaRPr lang="en-US" sz="2000" dirty="0"/>
          </a:p>
          <a:p>
            <a:r>
              <a:rPr lang="en-US" sz="2000" dirty="0">
                <a:hlinkClick r:id="rId4"/>
              </a:rPr>
              <a:t>https://www.caregiver.org/caregiver-health</a:t>
            </a:r>
            <a:endParaRPr lang="en-US" sz="2000" dirty="0"/>
          </a:p>
        </p:txBody>
      </p:sp>
      <p:pic>
        <p:nvPicPr>
          <p:cNvPr id="6" name="Graphic 5" descr="Map with pin">
            <a:extLst>
              <a:ext uri="{FF2B5EF4-FFF2-40B4-BE49-F238E27FC236}">
                <a16:creationId xmlns:a16="http://schemas.microsoft.com/office/drawing/2014/main" id="{093EF4F3-111C-4A22-9B32-50075D15C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08428" y="967543"/>
            <a:ext cx="3779309" cy="377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8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D9F602A-856B-4788-84F8-EB35BF7194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290" r="11290"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18FD99-564A-48E4-BB97-DD2CCDBA8B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E311F6-597E-45A5-A3C4-C155AFDD04D7}"/>
              </a:ext>
            </a:extLst>
          </p:cNvPr>
          <p:cNvSpPr txBox="1">
            <a:spLocks/>
          </p:cNvSpPr>
          <p:nvPr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2D7603-9822-471A-BD64-C90F0295F871}"/>
              </a:ext>
            </a:extLst>
          </p:cNvPr>
          <p:cNvSpPr txBox="1">
            <a:spLocks/>
          </p:cNvSpPr>
          <p:nvPr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2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FB917E1-A7E5-4F53-BCEA-56CAE2A68B34}"/>
              </a:ext>
            </a:extLst>
          </p:cNvPr>
          <p:cNvSpPr txBox="1">
            <a:spLocks/>
          </p:cNvSpPr>
          <p:nvPr/>
        </p:nvSpPr>
        <p:spPr>
          <a:xfrm>
            <a:off x="4932363" y="3077098"/>
            <a:ext cx="5966296" cy="27963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i="1" dirty="0">
                <a:cs typeface="Times New Roman" panose="02020603050405020304" pitchFamily="18" charset="0"/>
              </a:rPr>
              <a:t>“There are four types of people in the world: those who have been caregivers, those who are currently caregivers, those who will be caregivers, and those who will need caregivers”</a:t>
            </a:r>
          </a:p>
          <a:p>
            <a:pPr marL="0" indent="0" algn="r">
              <a:buNone/>
            </a:pPr>
            <a:r>
              <a:rPr lang="en-US" sz="1600" i="1" dirty="0">
                <a:cs typeface="Times New Roman" panose="02020603050405020304" pitchFamily="18" charset="0"/>
              </a:rPr>
              <a:t>Rosalynn Carter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3F7B7DA-81EF-4507-9858-55CD71B93FA1}"/>
              </a:ext>
            </a:extLst>
          </p:cNvPr>
          <p:cNvSpPr txBox="1">
            <a:spLocks/>
          </p:cNvSpPr>
          <p:nvPr/>
        </p:nvSpPr>
        <p:spPr>
          <a:xfrm>
            <a:off x="4932363" y="2066925"/>
            <a:ext cx="6477042" cy="64457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accent3"/>
                </a:solidFill>
              </a:rPr>
              <a:t>What is a caregiver?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406F40-313B-4CCA-B45D-1CBF75164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22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59CE3-42E1-4B14-B95B-293658484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  <a:cs typeface="Times New Roman" panose="02020603050405020304" pitchFamily="18" charset="0"/>
              </a:rPr>
              <a:t>TYPES OF CAREGIVERS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27319-E17B-4BFD-ACD4-75B913471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Formal Private Caregivers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Informal family, friends, neighbors, and religious communities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78A98-3258-4344-B0D5-24F12A41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0E2DB-E130-4DB1-A3A4-E984C4115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00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2D818-7A30-4F33-949A-CF4CF91E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j-lt"/>
                <a:cs typeface="Times New Roman" panose="02020603050405020304" pitchFamily="18" charset="0"/>
              </a:rPr>
              <a:t>CAREGIVER PROFILE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E16F3-CD80-409B-B956-FA81F3BA22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75% of caregivers are females that spend about 50% of their time caring for a loved one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The average age of a caregiver is 49.2 years old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34% are 65 years or older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 panose="02020603050405020304" pitchFamily="18" charset="0"/>
              </a:rPr>
              <a:t>Older caregivers are more likely to care for a spouse: the average age is 62 years old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029C4-8AB3-467F-96CE-89C056DF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D90117-DE3D-4EDB-AFD0-8D36E1672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B68C4D-8623-4AE9-9DD8-91FB4DBF36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" r="-2" b="-2"/>
          <a:stretch/>
        </p:blipFill>
        <p:spPr>
          <a:xfrm>
            <a:off x="6960973" y="1454063"/>
            <a:ext cx="3799174" cy="388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30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table&#10;&#10;Description automatically generated">
            <a:extLst>
              <a:ext uri="{FF2B5EF4-FFF2-40B4-BE49-F238E27FC236}">
                <a16:creationId xmlns:a16="http://schemas.microsoft.com/office/drawing/2014/main" id="{C9B34403-1BCA-455C-9F3E-19AE60E5E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18FD99-564A-48E4-BB97-DD2CCDBA8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E311F6-597E-45A5-A3C4-C155AFDD04D7}"/>
              </a:ext>
            </a:extLst>
          </p:cNvPr>
          <p:cNvSpPr txBox="1">
            <a:spLocks/>
          </p:cNvSpPr>
          <p:nvPr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2D7603-9822-471A-BD64-C90F0295F871}"/>
              </a:ext>
            </a:extLst>
          </p:cNvPr>
          <p:cNvSpPr txBox="1">
            <a:spLocks/>
          </p:cNvSpPr>
          <p:nvPr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5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FB917E1-A7E5-4F53-BCEA-56CAE2A68B34}"/>
              </a:ext>
            </a:extLst>
          </p:cNvPr>
          <p:cNvSpPr txBox="1">
            <a:spLocks/>
          </p:cNvSpPr>
          <p:nvPr/>
        </p:nvSpPr>
        <p:spPr>
          <a:xfrm>
            <a:off x="4932363" y="2438923"/>
            <a:ext cx="5966296" cy="2796352"/>
          </a:xfrm>
          <a:prstGeom prst="rect">
            <a:avLst/>
          </a:prstGeom>
        </p:spPr>
        <p:txBody>
          <a:bodyPr anchor="t">
            <a:normAutofit fontScale="92500" lnSpcReduction="10000"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43.5 million caregivers provided unpaid care to an adult or child in the last year</a:t>
            </a:r>
            <a:br>
              <a:rPr lang="en-US" dirty="0">
                <a:cs typeface="Times New Roman" panose="02020603050405020304" pitchFamily="18" charset="0"/>
              </a:rPr>
            </a:br>
            <a:endParaRPr lang="en-US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About 34.2 million caregivers provided care to someone in the last year that was 50 years or older</a:t>
            </a:r>
            <a:br>
              <a:rPr lang="en-US" dirty="0">
                <a:cs typeface="Times New Roman" panose="02020603050405020304" pitchFamily="18" charset="0"/>
              </a:rPr>
            </a:br>
            <a:endParaRPr lang="en-US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Unpaid/Informal care has steadily increased over the past decade amounting to an economical value of </a:t>
            </a:r>
            <a:r>
              <a:rPr lang="en-US" b="1" dirty="0">
                <a:cs typeface="Times New Roman" panose="02020603050405020304" pitchFamily="18" charset="0"/>
              </a:rPr>
              <a:t>470 billion </a:t>
            </a:r>
            <a:r>
              <a:rPr lang="en-US" dirty="0">
                <a:cs typeface="Times New Roman" panose="02020603050405020304" pitchFamily="18" charset="0"/>
              </a:rPr>
              <a:t>in 2013</a:t>
            </a:r>
            <a:br>
              <a:rPr lang="en-US" dirty="0">
                <a:cs typeface="Times New Roman" panose="02020603050405020304" pitchFamily="18" charset="0"/>
              </a:rPr>
            </a:br>
            <a:endParaRPr lang="en-US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The value of unpaid care provided to someone with Alzheimer’s/Dementia is estimated at </a:t>
            </a:r>
            <a:r>
              <a:rPr lang="en-US" b="1" dirty="0">
                <a:cs typeface="Times New Roman" panose="02020603050405020304" pitchFamily="18" charset="0"/>
              </a:rPr>
              <a:t>217 billion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3F7B7DA-81EF-4507-9858-55CD71B93FA1}"/>
              </a:ext>
            </a:extLst>
          </p:cNvPr>
          <p:cNvSpPr txBox="1">
            <a:spLocks/>
          </p:cNvSpPr>
          <p:nvPr/>
        </p:nvSpPr>
        <p:spPr>
          <a:xfrm>
            <a:off x="4932362" y="1090613"/>
            <a:ext cx="7069137" cy="99536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accent3"/>
                </a:solidFill>
                <a:ea typeface="Arial Black" charset="0"/>
                <a:cs typeface="Times New Roman" panose="02020603050405020304" pitchFamily="18" charset="0"/>
              </a:rPr>
              <a:t>The Economics of caregiving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406F40-313B-4CCA-B45D-1CBF7516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4F7A81E-7A91-46C8-A6A2-D5C747FE6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60CC2D-346D-44C1-939F-9E743B31D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4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90F3C5-4D36-40DC-B213-2BCFA5348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EB1ACF-BB7F-45D3-8BAF-9C672153B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7AB17C-DFB4-4FDF-A066-4587861BF0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8912346"/>
              </p:ext>
            </p:extLst>
          </p:nvPr>
        </p:nvGraphicFramePr>
        <p:xfrm>
          <a:off x="804333" y="804333"/>
          <a:ext cx="10583331" cy="5249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7745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D91C4-5B2F-457E-A05D-F67BAF94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cs typeface="Times New Roman"/>
              </a:rPr>
              <a:t>Activities of Daily Living &amp; </a:t>
            </a:r>
            <a:br>
              <a:rPr lang="en-US" sz="3600" dirty="0">
                <a:cs typeface="Times New Roman"/>
              </a:rPr>
            </a:br>
            <a:r>
              <a:rPr lang="en-US" sz="3600" dirty="0">
                <a:cs typeface="Times New Roman"/>
              </a:rPr>
              <a:t>Instrumental Activities of Daily Living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3F603-2A76-4B5C-8B68-1D03BFAC9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400" b="1" dirty="0">
                <a:latin typeface="+mj-lt"/>
                <a:cs typeface="Times New Roman" panose="02020603050405020304" pitchFamily="18" charset="0"/>
              </a:rPr>
              <a:t>ADLS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0CC1F8-4571-4AB5-87A9-D7FC999BDC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Dressing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Feeding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Toileting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Bathing</a:t>
            </a:r>
          </a:p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597E4-FBAF-4A7E-B48E-1341FA8760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400" b="1" dirty="0">
                <a:latin typeface="+mj-lt"/>
                <a:cs typeface="Times New Roman" panose="02020603050405020304" pitchFamily="18" charset="0"/>
              </a:rPr>
              <a:t>IADLS</a:t>
            </a:r>
            <a:endParaRPr lang="en-US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562CFF-C613-408C-AD63-F2099E810A8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Cooking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Cleaning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Handling Finances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</a:p>
          <a:p>
            <a:pPr algn="ctr"/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C2EC359-B4FE-4CFE-8D69-D1E92BCC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9DDDE0-0B2A-4753-BFC1-AD6296F1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14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on a table&#10;&#10;Description automatically generated">
            <a:extLst>
              <a:ext uri="{FF2B5EF4-FFF2-40B4-BE49-F238E27FC236}">
                <a16:creationId xmlns:a16="http://schemas.microsoft.com/office/drawing/2014/main" id="{DB0E04CE-025B-4C81-8EEB-48DF7B84E1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74" r="50000"/>
          <a:stretch/>
        </p:blipFill>
        <p:spPr>
          <a:xfrm>
            <a:off x="0" y="0"/>
            <a:ext cx="4038600" cy="68580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18FD99-564A-48E4-BB97-DD2CCDBA8B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D7E311F6-597E-45A5-A3C4-C155AFDD04D7}"/>
              </a:ext>
            </a:extLst>
          </p:cNvPr>
          <p:cNvSpPr txBox="1">
            <a:spLocks/>
          </p:cNvSpPr>
          <p:nvPr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32D7603-9822-471A-BD64-C90F0295F871}"/>
              </a:ext>
            </a:extLst>
          </p:cNvPr>
          <p:cNvSpPr txBox="1">
            <a:spLocks/>
          </p:cNvSpPr>
          <p:nvPr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8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18">
            <a:extLst>
              <a:ext uri="{FF2B5EF4-FFF2-40B4-BE49-F238E27FC236}">
                <a16:creationId xmlns:a16="http://schemas.microsoft.com/office/drawing/2014/main" id="{EFB917E1-A7E5-4F53-BCEA-56CAE2A68B34}"/>
              </a:ext>
            </a:extLst>
          </p:cNvPr>
          <p:cNvSpPr txBox="1">
            <a:spLocks/>
          </p:cNvSpPr>
          <p:nvPr/>
        </p:nvSpPr>
        <p:spPr>
          <a:xfrm>
            <a:off x="4932363" y="2672285"/>
            <a:ext cx="5966296" cy="27963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cs typeface="Times New Roman" panose="02020603050405020304" pitchFamily="18" charset="0"/>
              </a:rPr>
              <a:t>Providing care for loved ones that are chronically ill can have extreme effects physically, mentally and emotionally</a:t>
            </a:r>
          </a:p>
          <a:p>
            <a:endParaRPr lang="en-US" sz="1600" dirty="0">
              <a:cs typeface="Times New Roman" panose="02020603050405020304" pitchFamily="18" charset="0"/>
            </a:endParaRPr>
          </a:p>
          <a:p>
            <a:r>
              <a:rPr lang="en-US" sz="1600" dirty="0">
                <a:cs typeface="Times New Roman" panose="02020603050405020304" pitchFamily="18" charset="0"/>
              </a:rPr>
              <a:t>It is common that people tend to neglect themselves when caring for others, because of this caregiver health is steadily become a public health issue</a:t>
            </a: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63F7B7DA-81EF-4507-9858-55CD71B93FA1}"/>
              </a:ext>
            </a:extLst>
          </p:cNvPr>
          <p:cNvSpPr txBox="1">
            <a:spLocks/>
          </p:cNvSpPr>
          <p:nvPr/>
        </p:nvSpPr>
        <p:spPr>
          <a:xfrm>
            <a:off x="4932363" y="1600200"/>
            <a:ext cx="6477042" cy="64457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accent3"/>
                </a:solidFill>
                <a:ea typeface="Arial Black" charset="0"/>
                <a:cs typeface="Times New Roman" panose="02020603050405020304" pitchFamily="18" charset="0"/>
              </a:rPr>
              <a:t>Caregiver Health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406F40-313B-4CCA-B45D-1CBF7516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5F7527C0-8454-402A-B568-636D7572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AD31224-47AD-44D1-8CAC-2F4FE261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75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8B30-0188-4A01-BF86-8CAFD83B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a typeface="Arial Black" charset="0"/>
                <a:cs typeface="Times New Roman" panose="02020603050405020304" pitchFamily="18" charset="0"/>
              </a:rPr>
              <a:t>Effects on Caregiver Health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013808-E2C2-4847-9FB1-A037F423BB8A}"/>
              </a:ext>
            </a:extLst>
          </p:cNvPr>
          <p:cNvSpPr txBox="1"/>
          <p:nvPr/>
        </p:nvSpPr>
        <p:spPr>
          <a:xfrm>
            <a:off x="1410757" y="1806034"/>
            <a:ext cx="99525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Times New Roman" panose="02020603050405020304" pitchFamily="18" charset="0"/>
              </a:rPr>
              <a:t>Caregivers suffer from higher levels of depression (40-70%) stress and frustration. Stressful situations may lead to harmful behaviors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They have higher rates of physical ailments like heart disease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For female caregivers specifically, higher levels of depression and anxiety symptoms and lower levels of subjective well being like life satisfaction and physical health</a:t>
            </a:r>
            <a:br>
              <a:rPr lang="en-US" sz="2000" dirty="0">
                <a:cs typeface="Times New Roman" panose="02020603050405020304" pitchFamily="18" charset="0"/>
              </a:rPr>
            </a:br>
            <a:endParaRPr lang="en-US" sz="2000" dirty="0">
              <a:cs typeface="Times New Roman" panose="02020603050405020304" pitchFamily="18" charset="0"/>
            </a:endParaRPr>
          </a:p>
          <a:p>
            <a:r>
              <a:rPr lang="en-US" sz="2000" dirty="0">
                <a:cs typeface="Times New Roman" panose="02020603050405020304" pitchFamily="18" charset="0"/>
              </a:rPr>
              <a:t>Dramatic increase of mental health consequences among women who provide 36 or more hours per week of care to a spouse</a:t>
            </a:r>
          </a:p>
        </p:txBody>
      </p:sp>
      <p:sp>
        <p:nvSpPr>
          <p:cNvPr id="7" name="Rectangle 6" descr="Skeleton">
            <a:extLst>
              <a:ext uri="{FF2B5EF4-FFF2-40B4-BE49-F238E27FC236}">
                <a16:creationId xmlns:a16="http://schemas.microsoft.com/office/drawing/2014/main" id="{B8BE087A-68DF-4685-88C1-92E1DCE53F1D}"/>
              </a:ext>
            </a:extLst>
          </p:cNvPr>
          <p:cNvSpPr/>
          <p:nvPr/>
        </p:nvSpPr>
        <p:spPr>
          <a:xfrm>
            <a:off x="967845" y="1806034"/>
            <a:ext cx="520848" cy="520848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tangle 8" descr="Heart Organ">
            <a:extLst>
              <a:ext uri="{FF2B5EF4-FFF2-40B4-BE49-F238E27FC236}">
                <a16:creationId xmlns:a16="http://schemas.microsoft.com/office/drawing/2014/main" id="{C827E2B3-7999-4D4A-A0A1-A545DFB9FF8B}"/>
              </a:ext>
            </a:extLst>
          </p:cNvPr>
          <p:cNvSpPr/>
          <p:nvPr/>
        </p:nvSpPr>
        <p:spPr>
          <a:xfrm>
            <a:off x="967845" y="2598610"/>
            <a:ext cx="520848" cy="52084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Rectangle 10" descr="Stethoscope">
            <a:extLst>
              <a:ext uri="{FF2B5EF4-FFF2-40B4-BE49-F238E27FC236}">
                <a16:creationId xmlns:a16="http://schemas.microsoft.com/office/drawing/2014/main" id="{D5106426-6852-46AD-8B76-89EE704E4564}"/>
              </a:ext>
            </a:extLst>
          </p:cNvPr>
          <p:cNvSpPr/>
          <p:nvPr/>
        </p:nvSpPr>
        <p:spPr>
          <a:xfrm>
            <a:off x="967845" y="3391083"/>
            <a:ext cx="520848" cy="520848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Rectangle 12" descr="Brain in head">
            <a:extLst>
              <a:ext uri="{FF2B5EF4-FFF2-40B4-BE49-F238E27FC236}">
                <a16:creationId xmlns:a16="http://schemas.microsoft.com/office/drawing/2014/main" id="{0D4A7024-1D82-41DE-BD39-2109B4CE5332}"/>
              </a:ext>
            </a:extLst>
          </p:cNvPr>
          <p:cNvSpPr/>
          <p:nvPr/>
        </p:nvSpPr>
        <p:spPr>
          <a:xfrm>
            <a:off x="967845" y="4284583"/>
            <a:ext cx="520848" cy="520848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648BF01-4A4C-4B07-8A25-5230E393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3DF5DE7-F962-4582-864C-B96B23E60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48052"/>
      </p:ext>
    </p:extLst>
  </p:cSld>
  <p:clrMapOvr>
    <a:masterClrMapping/>
  </p:clrMapOvr>
</p:sld>
</file>

<file path=ppt/theme/theme1.xml><?xml version="1.0" encoding="utf-8"?>
<a:theme xmlns:a="http://schemas.openxmlformats.org/drawingml/2006/main" name="TSS Theme TEAL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PIC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99DD71040AC459753C40D435FB877" ma:contentTypeVersion="12" ma:contentTypeDescription="Create a new document." ma:contentTypeScope="" ma:versionID="17c1d6a3817ec82522172004dc6c6fc1">
  <xsd:schema xmlns:xsd="http://www.w3.org/2001/XMLSchema" xmlns:xs="http://www.w3.org/2001/XMLSchema" xmlns:p="http://schemas.microsoft.com/office/2006/metadata/properties" xmlns:ns2="8bcf0835-3e04-4fb8-a8cd-3e8f1f5dab48" xmlns:ns3="dd8d6300-4b26-4a69-ac6a-fbd8ac72bb4c" targetNamespace="http://schemas.microsoft.com/office/2006/metadata/properties" ma:root="true" ma:fieldsID="6d5f121b8e1007a22677ae56e4064572" ns2:_="" ns3:_="">
    <xsd:import namespace="8bcf0835-3e04-4fb8-a8cd-3e8f1f5dab48"/>
    <xsd:import namespace="dd8d6300-4b26-4a69-ac6a-fbd8ac72b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f0835-3e04-4fb8-a8cd-3e8f1f5dab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d6300-4b26-4a69-ac6a-fbd8ac72b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F6533BB-1AD3-4D71-816E-D1304D40F8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cf0835-3e04-4fb8-a8cd-3e8f1f5dab48"/>
    <ds:schemaRef ds:uri="dd8d6300-4b26-4a69-ac6a-fbd8ac72bb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3E16E8E-489D-47BF-8045-8C740F2456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19ED91-4F99-4EBB-9D2D-A6ACB43CDF8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968</Words>
  <Application>Microsoft Office PowerPoint</Application>
  <PresentationFormat>Widescreen</PresentationFormat>
  <Paragraphs>143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Times New Roman</vt:lpstr>
      <vt:lpstr>TSS Theme TEAL</vt:lpstr>
      <vt:lpstr>TITLES</vt:lpstr>
      <vt:lpstr>TOPICS</vt:lpstr>
      <vt:lpstr>BLANK</vt:lpstr>
      <vt:lpstr>PowerPoint Presentation</vt:lpstr>
      <vt:lpstr>PowerPoint Presentation</vt:lpstr>
      <vt:lpstr>TYPES OF CAREGIVERS</vt:lpstr>
      <vt:lpstr>CAREGIVER PROFILE</vt:lpstr>
      <vt:lpstr>PowerPoint Presentation</vt:lpstr>
      <vt:lpstr>PowerPoint Presentation</vt:lpstr>
      <vt:lpstr>Activities of Daily Living &amp;  Instrumental Activities of Daily Living</vt:lpstr>
      <vt:lpstr>PowerPoint Presentation</vt:lpstr>
      <vt:lpstr>Effects on Caregiver Health</vt:lpstr>
      <vt:lpstr>Effects on Caregiver Health</vt:lpstr>
      <vt:lpstr>WHAT IS SELF CARE?</vt:lpstr>
      <vt:lpstr>How to apply self care</vt:lpstr>
      <vt:lpstr>Self Care Activities</vt:lpstr>
      <vt:lpstr>Meditation</vt:lpstr>
      <vt:lpstr>PowerPoint Presentation</vt:lpstr>
      <vt:lpstr>Improving Caregiver Outcomes</vt:lpstr>
      <vt:lpstr>Improving Caregiver Outcomes</vt:lpstr>
      <vt:lpstr>How can the Caregiver support program help you?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Valarie Sherrill</dc:creator>
  <cp:lastModifiedBy>Kristin Dupont</cp:lastModifiedBy>
  <cp:revision>10</cp:revision>
  <dcterms:created xsi:type="dcterms:W3CDTF">2020-05-04T15:45:58Z</dcterms:created>
  <dcterms:modified xsi:type="dcterms:W3CDTF">2020-09-04T21:04:21Z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0x010100D5899DD71040AC459753C40D435FB877</vt:lpwstr>
  </property>
</Properties>
</file>