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7" r:id="rId4"/>
    <p:sldMasterId id="2147483698" r:id="rId5"/>
    <p:sldMasterId id="2147483723" r:id="rId6"/>
    <p:sldMasterId id="2147483757" r:id="rId7"/>
  </p:sldMasterIdLst>
  <p:notesMasterIdLst>
    <p:notesMasterId r:id="rId35"/>
  </p:notesMasterIdLst>
  <p:handoutMasterIdLst>
    <p:handoutMasterId r:id="rId36"/>
  </p:handoutMasterIdLst>
  <p:sldIdLst>
    <p:sldId id="285" r:id="rId8"/>
    <p:sldId id="257" r:id="rId9"/>
    <p:sldId id="258" r:id="rId10"/>
    <p:sldId id="284" r:id="rId11"/>
    <p:sldId id="265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2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66" y="9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36B8A0-5945-1347-8D16-D518F05AC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EDE8-0561-FA46-9527-8109A4D49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137B3-4514-5840-BA18-BB28A0D81D55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37F86-E8E9-DF40-AD80-920E11DAA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4C88A-7E9E-6F4E-9941-A08B4807CF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75D9-32AB-354A-8053-55032C73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89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E239-03FA-6F41-96C7-CE9B64282514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5156B-1586-C040-B5E8-58972BD5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5156B-1586-C040-B5E8-58972BD55E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1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14300"/>
            <a:ext cx="11776269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4262-D764-5646-937F-80C04419F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44DA6-2AAA-8640-A91B-95E4B916C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B8F1CA-1F2F-478E-934B-EAFBFEAC6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4B6D04-CF07-4137-B7A3-CFEA09D8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92639A-1072-45DB-B67F-0748883ED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ADE2A-3B41-A641-9AF3-12014FD8C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DD2EF4-564E-465E-B3A6-93021BCB7A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02F153-6074-4983-BDF6-86548399B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A5A704-E469-4F43-BF90-347FE482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0ADD74-1DEC-2342-9B3F-23F7DCC53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8A0791-BDEE-C449-871B-910D573DD0F0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E969-0BDE-DB4C-85AE-0203EBEEC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76447B-9541-4D43-9DE6-36E76F433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74D11-7980-B640-BF01-2601372A5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10" y="-305628"/>
            <a:ext cx="12977683" cy="7301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EB9688-1FDC-4BE8-BA60-610DE39E51F4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E7D832-7C65-4031-92F5-ADE5A3B2D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6DD461-50CB-4AA0-8FA6-ED2899116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C792-9E41-3F4A-8088-B3A6FD91D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0C9C28-7901-45D1-8958-B288F75CEC13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963182-6E06-4621-9D07-CDE22E26A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8821CB-F832-4DE0-BE3D-4E6698106C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46965F-862C-F642-B2B8-AD959ADB3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itting in a chair&#10;&#10;Description automatically generated">
            <a:extLst>
              <a:ext uri="{FF2B5EF4-FFF2-40B4-BE49-F238E27FC236}">
                <a16:creationId xmlns:a16="http://schemas.microsoft.com/office/drawing/2014/main" id="{AB350D0C-DDBB-C44B-9AD3-4510BE7A95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6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4" y="2268537"/>
            <a:ext cx="6674126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374" y="3930165"/>
            <a:ext cx="6674126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19179-2709-4A0E-9C04-BCEBDA817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9FC3D-7058-4D40-8BCF-45B34D242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52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8A2FA-7ADA-3D4D-812B-5987CFC8D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447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046" y="2268537"/>
            <a:ext cx="5272454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675C3D-5867-473A-912C-99E9896AD5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0317" y="6267191"/>
            <a:ext cx="4215994" cy="4754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046" y="3930165"/>
            <a:ext cx="5272454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24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5C25E-2D5F-2C45-89D0-2F813747B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26" y="0"/>
            <a:ext cx="12196826" cy="68607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51444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22A11-D8D9-D244-BC05-CD3286D96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65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908" y="2268537"/>
            <a:ext cx="5647592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3908" y="3930165"/>
            <a:ext cx="5647592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96C026-0856-4D4C-B040-2256E41241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C79B0-4692-6D46-9096-B937CC91D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7280" y="-523660"/>
            <a:ext cx="13432746" cy="74598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AC8A4-3481-0C41-AA62-9C8E7F1DD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90440" y="-523660"/>
            <a:ext cx="13425906" cy="7468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68537"/>
            <a:ext cx="5905500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930165"/>
            <a:ext cx="5905500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12997F-05C4-4CED-B424-87661E7688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6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EDC-3AD5-7049-8DAF-A30F7B95D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9825-7F80-C446-B92C-2108E4AD0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CD340-0898-584D-9051-1DD12E34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4B109-D2A8-094F-B89D-CA502114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76ADE-E3E3-5343-925F-54F7EEDA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D3DA0-7F71-714E-9EF5-66684FBD9B67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330F8-ADCA-234D-B071-4B3E78E1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66F0-352E-5249-B424-17A48B122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55484-BD97-1847-AFF9-37A16D78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3181"/>
            <a:ext cx="12192000" cy="3848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C3BFED-788D-FC42-89B6-864219352DC2}"/>
              </a:ext>
            </a:extLst>
          </p:cNvPr>
          <p:cNvSpPr/>
          <p:nvPr userDrawn="1"/>
        </p:nvSpPr>
        <p:spPr>
          <a:xfrm>
            <a:off x="1042416" y="2331720"/>
            <a:ext cx="1773936" cy="17739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534600-58B2-9C42-B6E7-4381D3B61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0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E3D7EC-17AB-1740-9DFD-FF08EA3801FA}"/>
              </a:ext>
            </a:extLst>
          </p:cNvPr>
          <p:cNvSpPr/>
          <p:nvPr userDrawn="1"/>
        </p:nvSpPr>
        <p:spPr>
          <a:xfrm>
            <a:off x="5245608" y="2331720"/>
            <a:ext cx="1773936" cy="17739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9630BA-8319-494C-8C17-3C6497F83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692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17A8BB-D1C1-8245-A3A8-9D53D7F83E1C}"/>
              </a:ext>
            </a:extLst>
          </p:cNvPr>
          <p:cNvSpPr/>
          <p:nvPr userDrawn="1"/>
        </p:nvSpPr>
        <p:spPr>
          <a:xfrm>
            <a:off x="9384792" y="2331720"/>
            <a:ext cx="1773936" cy="17739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B0FEFD3-4B97-B748-BDBF-6618146E7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2876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49EEBA-491F-CC4F-BB4D-D5A2FF7F3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500" y="4243388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BF70DAD-CE94-024E-B4DF-F7D55C35F9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3692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74F27CA-5841-604E-B173-5ED09C89F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400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98835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AB2E0-B501-0347-B22F-FE8CA564C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" y="1676400"/>
            <a:ext cx="4191000" cy="1181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2D40F8-3593-D347-9E34-15A8901C34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946400"/>
            <a:ext cx="4178300" cy="2387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21CAD-AE22-4B43-8A54-DE1A6AFD3DAF}"/>
              </a:ext>
            </a:extLst>
          </p:cNvPr>
          <p:cNvSpPr/>
          <p:nvPr userDrawn="1"/>
        </p:nvSpPr>
        <p:spPr>
          <a:xfrm>
            <a:off x="53594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7EEA2-3203-2E41-90D5-5C0A44CC869F}"/>
              </a:ext>
            </a:extLst>
          </p:cNvPr>
          <p:cNvSpPr/>
          <p:nvPr userDrawn="1"/>
        </p:nvSpPr>
        <p:spPr>
          <a:xfrm>
            <a:off x="102489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1C24E-A0D7-7F48-861D-8BDAF725AD5B}"/>
              </a:ext>
            </a:extLst>
          </p:cNvPr>
          <p:cNvSpPr/>
          <p:nvPr userDrawn="1"/>
        </p:nvSpPr>
        <p:spPr>
          <a:xfrm>
            <a:off x="780415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EDEBDA8-738A-504B-AA1C-59649CAEC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198" y="356350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27A9EF5-5FBA-2F49-8B1A-BBBB8842AF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198" y="444708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BF3F3CF-62AE-9449-AA8E-9E5146AF4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2971" y="352863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241D78-CE5E-6043-9357-BF6809FEA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2971" y="441221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4A3F53C-736D-DD46-A35E-42D2F25AD3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78744" y="3558932"/>
            <a:ext cx="1922756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15A937B-F715-9D42-9EB6-58997CA7D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8744" y="4442519"/>
            <a:ext cx="1916930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96CFA-B601-2243-9645-E3797F8A9E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7198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4815334-125D-A543-9762-650FE7AF2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12971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C86085-E3E6-F74A-ACCB-6D4BBA5629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41134" y="1474843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13A05-0685-0A4E-A16B-331B3653E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314E-B4DC-D347-B2E4-183CB3557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19" t="-1224" r="20635" b="92959"/>
          <a:stretch/>
        </p:blipFill>
        <p:spPr>
          <a:xfrm>
            <a:off x="0" y="5954499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9ABB6C-B899-5B44-A92D-04F5B1C7A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5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Custom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4CB6A-98E4-C14D-BC3F-515715D7B5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4114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5B4BC-07B3-CE45-8C94-FA08D237B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4B72EE-D20A-5C42-B577-211541524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9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0137" y="479425"/>
            <a:ext cx="451663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0138" y="2762249"/>
            <a:ext cx="4551362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0138" y="1539037"/>
            <a:ext cx="4551362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00187"/>
            <a:ext cx="6858000" cy="3857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7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8017" y="479425"/>
            <a:ext cx="621875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929" y="2762249"/>
            <a:ext cx="6266571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929" y="1539037"/>
            <a:ext cx="6266571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4300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1BCD495E-A5DF-433F-807A-332BD1755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201751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9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D4A0C21-3803-4181-BFEA-AA9B4E3A3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459102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67C016F-077E-7248-AF0A-0ECEE0609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2888" y="456101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0F6C20FC-A19C-BA44-8382-ADC691B3B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7478" y="4561926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7DDA378-A1FA-6A4C-AAB3-E8BB6FF8E3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4354" y="4571347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B6EB269D-1BA3-6548-BB36-DB2F5FFE9F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92284" y="457747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DC8C20-E508-AE46-8CCB-82548CA85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6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8BDB8EC-C5D2-42ED-95E9-58A0A533B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46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D34971-3801-F74F-9DFE-FBF1856F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90D2D1E-C8E7-4DCA-B02B-1CE442653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933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267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96B790-6FDC-C74E-8E2F-DC7F088CA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75E7C04-F631-4D29-8D52-A31FA5B9A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1001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6335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871EB-175A-E14B-B4BE-7FD1CE69D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9F9F-4FB9-3C41-A1C4-EC2951A4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39" y="151433"/>
            <a:ext cx="10515600" cy="99474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3FF6-D374-AD41-B25A-D7358FFBD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30" y="1327047"/>
            <a:ext cx="5772345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477A-1F9D-EE48-8F59-96D88689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230" y="2150958"/>
            <a:ext cx="5772345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B4B51-D856-6543-A73A-E192649F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047"/>
            <a:ext cx="5829300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BF9F6-0C46-2D41-AC6A-78CB2B1C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0958"/>
            <a:ext cx="5829300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661BB2-9F05-E441-9816-163FA1342DE0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008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99628-161F-4FDF-9730-469F5FD16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835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369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F0DE9B-6F57-BF45-BB6A-6F8570D6A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2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E24342-D2A4-4036-B7DD-89D952258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389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4923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732A99-69B3-A342-8AF9-95B12059D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518C2-E1B5-1E46-AE95-24BF6AA9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7606-2732-B847-8AE8-005C477C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B46A-8D7B-964A-99A7-CADD2E2F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CA453-0749-FD48-9319-97D62911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56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57740-579D-0540-AE59-CDEBB1713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86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477A-40D5-544C-8F92-75A07163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5EEE-7984-D645-8666-8E07F2F1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79C1-F00D-E54D-8730-E03D669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96657-2638-904B-A097-1E1AE177D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83EC2-3DB5-874C-AEBE-649E36726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EC6C-AA1E-294F-AC3A-7169564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2212C-7A6B-3841-871E-3BDB5956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3D87617-47E8-9E4E-9DB5-72C317EE6AD2}"/>
              </a:ext>
            </a:extLst>
          </p:cNvPr>
          <p:cNvSpPr/>
          <p:nvPr userDrawn="1"/>
        </p:nvSpPr>
        <p:spPr>
          <a:xfrm>
            <a:off x="291273" y="504615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B3959D-CE6F-734F-939F-97C2124C05A7}"/>
              </a:ext>
            </a:extLst>
          </p:cNvPr>
          <p:cNvSpPr/>
          <p:nvPr userDrawn="1"/>
        </p:nvSpPr>
        <p:spPr>
          <a:xfrm>
            <a:off x="4309110" y="276488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9F2040-1604-3642-8F2E-6771E4B3C545}"/>
              </a:ext>
            </a:extLst>
          </p:cNvPr>
          <p:cNvSpPr/>
          <p:nvPr userDrawn="1"/>
        </p:nvSpPr>
        <p:spPr>
          <a:xfrm>
            <a:off x="4297931" y="387759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080D52-317D-B943-ACE1-E4298FE34874}"/>
              </a:ext>
            </a:extLst>
          </p:cNvPr>
          <p:cNvSpPr/>
          <p:nvPr userDrawn="1"/>
        </p:nvSpPr>
        <p:spPr>
          <a:xfrm>
            <a:off x="4309110" y="499030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B07DBD-36EB-4D45-8AAF-397ED94BEA96}"/>
              </a:ext>
            </a:extLst>
          </p:cNvPr>
          <p:cNvSpPr/>
          <p:nvPr userDrawn="1"/>
        </p:nvSpPr>
        <p:spPr>
          <a:xfrm>
            <a:off x="8403202" y="156074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B358F-EFC5-B847-B315-815E9976805C}"/>
              </a:ext>
            </a:extLst>
          </p:cNvPr>
          <p:cNvSpPr/>
          <p:nvPr userDrawn="1"/>
        </p:nvSpPr>
        <p:spPr>
          <a:xfrm>
            <a:off x="326003" y="170802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2F6947-0E9B-104B-8A8C-6552376A021A}"/>
              </a:ext>
            </a:extLst>
          </p:cNvPr>
          <p:cNvSpPr/>
          <p:nvPr userDrawn="1"/>
        </p:nvSpPr>
        <p:spPr>
          <a:xfrm>
            <a:off x="291273" y="282073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0EFBAE-F280-0A49-8BCD-2ABE2B9FBB63}"/>
              </a:ext>
            </a:extLst>
          </p:cNvPr>
          <p:cNvSpPr/>
          <p:nvPr userDrawn="1"/>
        </p:nvSpPr>
        <p:spPr>
          <a:xfrm>
            <a:off x="280094" y="393344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9150C6-318A-0B49-A7F3-01AE47811B13}"/>
              </a:ext>
            </a:extLst>
          </p:cNvPr>
          <p:cNvSpPr/>
          <p:nvPr userDrawn="1"/>
        </p:nvSpPr>
        <p:spPr>
          <a:xfrm>
            <a:off x="4343840" y="165217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E9A2F9-81AF-B142-874B-C6302BD95176}"/>
              </a:ext>
            </a:extLst>
          </p:cNvPr>
          <p:cNvSpPr/>
          <p:nvPr userDrawn="1"/>
        </p:nvSpPr>
        <p:spPr>
          <a:xfrm>
            <a:off x="8368472" y="267345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B56BA0-86FA-C243-96E3-88C19761B9C6}"/>
              </a:ext>
            </a:extLst>
          </p:cNvPr>
          <p:cNvSpPr/>
          <p:nvPr userDrawn="1"/>
        </p:nvSpPr>
        <p:spPr>
          <a:xfrm>
            <a:off x="8357293" y="378616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145ADD-9F9D-C54D-8C2F-1D09443C0634}"/>
              </a:ext>
            </a:extLst>
          </p:cNvPr>
          <p:cNvSpPr/>
          <p:nvPr userDrawn="1"/>
        </p:nvSpPr>
        <p:spPr>
          <a:xfrm>
            <a:off x="8368472" y="489887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839A01-1A47-D440-98F2-633C37C00F2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80093" y="49970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6BC18B-136A-5940-AB63-DB839C953E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340738" y="278895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1AEAF97-E41E-3541-8704-F52B4AB9D90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340738" y="385259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6AD165E-9604-3147-BA51-30ACC3C2750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320289" y="49585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0DD6C69-6341-C948-A643-322FC1CE39C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98190" y="15673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6E3E33C-9DCC-A345-9C60-5F8120C136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0991" y="17215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34931CB-D909-3040-9FA3-4FC7E6C2E04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00542" y="282751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EEFACFC-5B30-BC48-8502-9103F856533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00542" y="389115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815FC8B-270C-EF4B-A918-C9F908562A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361187" y="16830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3FB6C2E-62D6-3F41-9DC8-CC238ACFA02F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77741" y="2673278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8716A62-A4F1-AA41-983B-AEE55166685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377741" y="3736922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AE0A6E2-AFA1-D840-A487-97413F2D279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357292" y="48428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3CFC7E-8667-7942-A1F5-8BE2A5378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2836" y="1708023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BDB9B72-09A0-624F-AD44-65BDB3A43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2836" y="282073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5CB17F2-BD02-C24C-B133-3BF84A619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2836" y="393344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F507D06-9303-834D-80C3-839C1FA7D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6" y="4998719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4C844D-0DE2-8F4B-BA3B-AB5C2D551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0673" y="1652173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3BF582-DCEA-E14F-8B80-935D8E91A4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0673" y="276488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21CF0B5-0807-2D4B-BBA8-EB004FFDE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0673" y="387759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87A11F6-0F3C-CA44-9FF8-29CF494331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673" y="4942869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E8778EB-3359-B746-841F-FB2AD25E99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0035" y="1560737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93EE7B5-8CCC-D243-ADF2-3576972E0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0035" y="267344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02D5056-5C64-7646-A75C-1EC8774A26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0035" y="378615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CA53F3C-2802-6040-A37F-BAC550980A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0035" y="4851433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368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B5F2-A843-7443-B297-493723F3D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249D6-6FD2-0843-8949-0AE8D2F1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5F941F-955A-41B2-9602-1E92FDFDC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DA95F7-0010-4490-A7D1-8093F590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BE3DEA-E07B-4DF8-92AB-657618472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4227F0-5B3A-4611-8682-249DDA77E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AAE8D-BA1A-8749-B29F-9B2F0CA28A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5231" y="136525"/>
            <a:ext cx="11776269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EBE3-D178-F342-9C32-923E36C1659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25230" y="1281708"/>
            <a:ext cx="11776269" cy="466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8ADF10-327D-4A32-B164-7C5AA0D19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FBD64E-C809-410C-82B8-41EF9816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CD8430-4B7A-403C-90DC-41F01E4D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0652D-7B40-4B89-B7AB-469FF47506C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720" r:id="rId3"/>
    <p:sldLayoutId id="2147483692" r:id="rId4"/>
    <p:sldLayoutId id="2147483722" r:id="rId5"/>
    <p:sldLayoutId id="2147483654" r:id="rId6"/>
    <p:sldLayoutId id="2147483694" r:id="rId7"/>
    <p:sldLayoutId id="2147483651" r:id="rId8"/>
    <p:sldLayoutId id="2147483697" r:id="rId9"/>
    <p:sldLayoutId id="2147483663" r:id="rId10"/>
    <p:sldLayoutId id="2147483721" r:id="rId11"/>
    <p:sldLayoutId id="214748376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1" r:id="rId2"/>
    <p:sldLayoutId id="2147483762" r:id="rId3"/>
    <p:sldLayoutId id="2147483763" r:id="rId4"/>
    <p:sldLayoutId id="2147483764" r:id="rId5"/>
    <p:sldLayoutId id="2147483746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8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aarp.org/auto/driver-safety/we-need-to-tal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K1Rsk-3mVK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hhs.texas.gov/laws-regulations/forms/advance-directiv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99A1A16-FA58-456B-9065-3CC0E5343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1" b="7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26EE1C-FCD0-4D9A-9A4E-41DC829D42FB}"/>
              </a:ext>
            </a:extLst>
          </p:cNvPr>
          <p:cNvSpPr/>
          <p:nvPr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F8327-E3F0-424D-98F2-99C3184D1F3B}"/>
              </a:ext>
            </a:extLst>
          </p:cNvPr>
          <p:cNvSpPr txBox="1">
            <a:spLocks/>
          </p:cNvSpPr>
          <p:nvPr/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 Black" panose="020B0A04020102020204" pitchFamily="34" charset="0"/>
              </a:rPr>
              <a:t>Having the “TALK” with Senior Adults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C7C350-9AE2-4161-AD11-444F0F95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653ED07-0DAD-4025-9E14-FDA84865288A}"/>
              </a:ext>
            </a:extLst>
          </p:cNvPr>
          <p:cNvSpPr txBox="1">
            <a:spLocks/>
          </p:cNvSpPr>
          <p:nvPr/>
        </p:nvSpPr>
        <p:spPr>
          <a:xfrm>
            <a:off x="195412" y="4397573"/>
            <a:ext cx="4728280" cy="1546027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By: The Caregiver Support Group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7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driving conversations with older adults">
            <a:extLst>
              <a:ext uri="{FF2B5EF4-FFF2-40B4-BE49-F238E27FC236}">
                <a16:creationId xmlns:a16="http://schemas.microsoft.com/office/drawing/2014/main" id="{319ED354-3914-4824-ACC8-5E37A746F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t="19028" r="5958" b="19028"/>
          <a:stretch/>
        </p:blipFill>
        <p:spPr bwMode="auto">
          <a:xfrm>
            <a:off x="-41835" y="555"/>
            <a:ext cx="12317505" cy="692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26EE1C-FCD0-4D9A-9A4E-41DC829D42FB}"/>
              </a:ext>
            </a:extLst>
          </p:cNvPr>
          <p:cNvSpPr/>
          <p:nvPr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F8327-E3F0-424D-98F2-99C3184D1F3B}"/>
              </a:ext>
            </a:extLst>
          </p:cNvPr>
          <p:cNvSpPr txBox="1">
            <a:spLocks/>
          </p:cNvSpPr>
          <p:nvPr/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Is it Time to Pump the Brakes on Driving?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C7C350-9AE2-4161-AD11-444F0F95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6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F47C5-9CA8-4FC4-8DBF-9E8AA09C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warning signs that may indicate your loved one is at risk?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D4F2-A949-4679-A190-8600FE15A7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Health(medication changes)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Getting lost in areas they know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Moving into other lanes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Dents/bumps on their car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Forgetting to renew registration sticker or driver’s license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F44D-5899-4D9E-9084-02B20B24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6FDF-F5C7-4C7E-BED3-DC1EA619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11</a:t>
            </a:fld>
            <a:endParaRPr lang="en-US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BFD4DF1D-0028-4A90-AEF8-72A0ECC4A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8601" y="1821406"/>
            <a:ext cx="6104785" cy="32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7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5E0D-EA9F-4EB2-9CEA-1DACF063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300"/>
            <a:ext cx="3932237" cy="5829300"/>
          </a:xfrm>
        </p:spPr>
        <p:txBody>
          <a:bodyPr anchor="ctr">
            <a:normAutofit/>
          </a:bodyPr>
          <a:lstStyle/>
          <a:p>
            <a:r>
              <a:rPr lang="en-US" b="1" dirty="0"/>
              <a:t>How do you think your loved one will feel about being unable to drive? 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8F2C9-D704-42D2-94FF-A08D442BA14A}"/>
              </a:ext>
            </a:extLst>
          </p:cNvPr>
          <p:cNvGrpSpPr/>
          <p:nvPr/>
        </p:nvGrpSpPr>
        <p:grpSpPr>
          <a:xfrm>
            <a:off x="7072597" y="2057400"/>
            <a:ext cx="2405507" cy="2080861"/>
            <a:chOff x="3024782" y="1892545"/>
            <a:chExt cx="2405507" cy="2080861"/>
          </a:xfrm>
          <a:solidFill>
            <a:schemeClr val="accent3"/>
          </a:solidFill>
          <a:effectLst/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5777C7FB-4792-4144-8E34-F6D25D854B05}"/>
                </a:ext>
              </a:extLst>
            </p:cNvPr>
            <p:cNvSpPr/>
            <p:nvPr/>
          </p:nvSpPr>
          <p:spPr>
            <a:xfrm>
              <a:off x="3024782" y="1892545"/>
              <a:ext cx="2405507" cy="2080861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Hexagon 4">
              <a:extLst>
                <a:ext uri="{FF2B5EF4-FFF2-40B4-BE49-F238E27FC236}">
                  <a16:creationId xmlns:a16="http://schemas.microsoft.com/office/drawing/2014/main" id="{320B6B2F-3762-411B-8C24-0CAE0E11461F}"/>
                </a:ext>
              </a:extLst>
            </p:cNvPr>
            <p:cNvSpPr txBox="1"/>
            <p:nvPr/>
          </p:nvSpPr>
          <p:spPr>
            <a:xfrm>
              <a:off x="3691053" y="2215638"/>
              <a:ext cx="1199921" cy="13912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They may feel…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309DF2-0B44-403B-930E-F25A7DAD2A10}"/>
              </a:ext>
            </a:extLst>
          </p:cNvPr>
          <p:cNvGrpSpPr/>
          <p:nvPr/>
        </p:nvGrpSpPr>
        <p:grpSpPr>
          <a:xfrm>
            <a:off x="7294179" y="164855"/>
            <a:ext cx="1971296" cy="1705402"/>
            <a:chOff x="3246364" y="0"/>
            <a:chExt cx="1971296" cy="1705402"/>
          </a:xfrm>
          <a:solidFill>
            <a:schemeClr val="accent2"/>
          </a:solidFill>
          <a:effectLst/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A5AD6612-A6C0-47F4-8FD3-14C6B63F6A6A}"/>
                </a:ext>
              </a:extLst>
            </p:cNvPr>
            <p:cNvSpPr/>
            <p:nvPr/>
          </p:nvSpPr>
          <p:spPr>
            <a:xfrm>
              <a:off x="3246364" y="0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Hexagon 6">
              <a:extLst>
                <a:ext uri="{FF2B5EF4-FFF2-40B4-BE49-F238E27FC236}">
                  <a16:creationId xmlns:a16="http://schemas.microsoft.com/office/drawing/2014/main" id="{2DA4372C-963D-4015-836E-32A4E9F94D8A}"/>
                </a:ext>
              </a:extLst>
            </p:cNvPr>
            <p:cNvSpPr txBox="1"/>
            <p:nvPr/>
          </p:nvSpPr>
          <p:spPr>
            <a:xfrm>
              <a:off x="3573050" y="282621"/>
              <a:ext cx="1317924" cy="11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Angry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DD6552-4314-4A50-9849-122B1B8511F3}"/>
              </a:ext>
            </a:extLst>
          </p:cNvPr>
          <p:cNvGrpSpPr/>
          <p:nvPr/>
        </p:nvGrpSpPr>
        <p:grpSpPr>
          <a:xfrm>
            <a:off x="9102086" y="1213791"/>
            <a:ext cx="1971296" cy="1705402"/>
            <a:chOff x="5054271" y="1048936"/>
            <a:chExt cx="1971296" cy="1705402"/>
          </a:xfrm>
          <a:solidFill>
            <a:schemeClr val="accent3">
              <a:lumMod val="40000"/>
              <a:lumOff val="60000"/>
            </a:schemeClr>
          </a:solidFill>
          <a:effectLst/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35D112E8-674E-4DC5-82DD-3F6206CE3C85}"/>
                </a:ext>
              </a:extLst>
            </p:cNvPr>
            <p:cNvSpPr/>
            <p:nvPr/>
          </p:nvSpPr>
          <p:spPr>
            <a:xfrm>
              <a:off x="5054271" y="1048936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Hexagon 8">
              <a:extLst>
                <a:ext uri="{FF2B5EF4-FFF2-40B4-BE49-F238E27FC236}">
                  <a16:creationId xmlns:a16="http://schemas.microsoft.com/office/drawing/2014/main" id="{38ABC823-75A1-4566-99A0-63FDF8A23DE4}"/>
                </a:ext>
              </a:extLst>
            </p:cNvPr>
            <p:cNvSpPr txBox="1"/>
            <p:nvPr/>
          </p:nvSpPr>
          <p:spPr>
            <a:xfrm>
              <a:off x="5380957" y="1331557"/>
              <a:ext cx="1317924" cy="11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Frustrated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EFC3E7-96F9-4C55-854E-635A0F06BC1C}"/>
              </a:ext>
            </a:extLst>
          </p:cNvPr>
          <p:cNvGrpSpPr/>
          <p:nvPr/>
        </p:nvGrpSpPr>
        <p:grpSpPr>
          <a:xfrm>
            <a:off x="9102086" y="3275880"/>
            <a:ext cx="1971296" cy="1705402"/>
            <a:chOff x="5054271" y="3111025"/>
            <a:chExt cx="1971296" cy="1705402"/>
          </a:xfrm>
          <a:solidFill>
            <a:schemeClr val="accent1"/>
          </a:solidFill>
          <a:effectLst/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4B39DCE-EFC3-4103-BAF8-69034CA8B4B6}"/>
                </a:ext>
              </a:extLst>
            </p:cNvPr>
            <p:cNvSpPr/>
            <p:nvPr/>
          </p:nvSpPr>
          <p:spPr>
            <a:xfrm>
              <a:off x="5054271" y="3111025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Hexagon 10">
              <a:extLst>
                <a:ext uri="{FF2B5EF4-FFF2-40B4-BE49-F238E27FC236}">
                  <a16:creationId xmlns:a16="http://schemas.microsoft.com/office/drawing/2014/main" id="{2CA1BA99-BD7C-4E6B-B207-5861A6A4A283}"/>
                </a:ext>
              </a:extLst>
            </p:cNvPr>
            <p:cNvSpPr txBox="1"/>
            <p:nvPr/>
          </p:nvSpPr>
          <p:spPr>
            <a:xfrm>
              <a:off x="5358349" y="3441654"/>
              <a:ext cx="1299936" cy="1063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Depressed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4BE608-C6FE-43FD-A82E-FA6861EF402C}"/>
              </a:ext>
            </a:extLst>
          </p:cNvPr>
          <p:cNvGrpSpPr/>
          <p:nvPr/>
        </p:nvGrpSpPr>
        <p:grpSpPr>
          <a:xfrm>
            <a:off x="7294179" y="4325990"/>
            <a:ext cx="1971296" cy="1705402"/>
            <a:chOff x="3246364" y="4161135"/>
            <a:chExt cx="1971296" cy="1705402"/>
          </a:xfrm>
          <a:solidFill>
            <a:schemeClr val="accent2"/>
          </a:solidFill>
          <a:effectLst/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4AA96CCA-2008-414C-8A7E-4312341B61EE}"/>
                </a:ext>
              </a:extLst>
            </p:cNvPr>
            <p:cNvSpPr/>
            <p:nvPr/>
          </p:nvSpPr>
          <p:spPr>
            <a:xfrm>
              <a:off x="3246364" y="4161135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Hexagon 12">
              <a:extLst>
                <a:ext uri="{FF2B5EF4-FFF2-40B4-BE49-F238E27FC236}">
                  <a16:creationId xmlns:a16="http://schemas.microsoft.com/office/drawing/2014/main" id="{58893163-AD15-4AAF-9C1A-6E06AB4F03C6}"/>
                </a:ext>
              </a:extLst>
            </p:cNvPr>
            <p:cNvSpPr txBox="1"/>
            <p:nvPr/>
          </p:nvSpPr>
          <p:spPr>
            <a:xfrm>
              <a:off x="3573050" y="4443756"/>
              <a:ext cx="1317924" cy="11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Limited to engage with others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CCD5D9-756B-4340-A1A7-A7CA5F2B9BD8}"/>
              </a:ext>
            </a:extLst>
          </p:cNvPr>
          <p:cNvGrpSpPr/>
          <p:nvPr/>
        </p:nvGrpSpPr>
        <p:grpSpPr>
          <a:xfrm>
            <a:off x="5477879" y="3277053"/>
            <a:ext cx="1971296" cy="1705402"/>
            <a:chOff x="1430064" y="3112198"/>
            <a:chExt cx="1971296" cy="1705402"/>
          </a:xfrm>
          <a:solidFill>
            <a:schemeClr val="accent3">
              <a:lumMod val="40000"/>
              <a:lumOff val="60000"/>
            </a:schemeClr>
          </a:solidFill>
          <a:effectLst/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6835907-CB66-4009-8CAF-6B1528688281}"/>
                </a:ext>
              </a:extLst>
            </p:cNvPr>
            <p:cNvSpPr/>
            <p:nvPr/>
          </p:nvSpPr>
          <p:spPr>
            <a:xfrm>
              <a:off x="1430064" y="3112198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Hexagon 14">
              <a:extLst>
                <a:ext uri="{FF2B5EF4-FFF2-40B4-BE49-F238E27FC236}">
                  <a16:creationId xmlns:a16="http://schemas.microsoft.com/office/drawing/2014/main" id="{AF18691A-1B55-4C66-85DB-20B765507550}"/>
                </a:ext>
              </a:extLst>
            </p:cNvPr>
            <p:cNvSpPr txBox="1"/>
            <p:nvPr/>
          </p:nvSpPr>
          <p:spPr>
            <a:xfrm>
              <a:off x="1756750" y="3394819"/>
              <a:ext cx="1317924" cy="11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/>
                <a:t>Isolated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6A278-A46B-4E82-BFFB-66682B081C1C}"/>
              </a:ext>
            </a:extLst>
          </p:cNvPr>
          <p:cNvGrpSpPr/>
          <p:nvPr/>
        </p:nvGrpSpPr>
        <p:grpSpPr>
          <a:xfrm>
            <a:off x="5477879" y="1211445"/>
            <a:ext cx="1971296" cy="1705402"/>
            <a:chOff x="1430064" y="1046590"/>
            <a:chExt cx="1971296" cy="1705402"/>
          </a:xfrm>
          <a:solidFill>
            <a:schemeClr val="accent3">
              <a:lumMod val="20000"/>
              <a:lumOff val="80000"/>
            </a:schemeClr>
          </a:solidFill>
          <a:effectLst/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FE982640-383E-4510-90A8-37906738E815}"/>
                </a:ext>
              </a:extLst>
            </p:cNvPr>
            <p:cNvSpPr/>
            <p:nvPr/>
          </p:nvSpPr>
          <p:spPr>
            <a:xfrm>
              <a:off x="1430064" y="1046590"/>
              <a:ext cx="1971296" cy="1705402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Hexagon 16">
              <a:extLst>
                <a:ext uri="{FF2B5EF4-FFF2-40B4-BE49-F238E27FC236}">
                  <a16:creationId xmlns:a16="http://schemas.microsoft.com/office/drawing/2014/main" id="{21A51059-35CE-45E0-A295-951E2BCA5933}"/>
                </a:ext>
              </a:extLst>
            </p:cNvPr>
            <p:cNvSpPr txBox="1"/>
            <p:nvPr/>
          </p:nvSpPr>
          <p:spPr>
            <a:xfrm>
              <a:off x="1756750" y="1329211"/>
              <a:ext cx="1317924" cy="1140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Feel like a burden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929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636A-4CEA-40A3-954E-782D2198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have the conversation?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1EFD8-C624-49C5-93A2-9FCE1F012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Normalize that this conversation is not easy. It most likely will be a negative conversation.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Take into consideration: They are upset about the message not the messenger.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Have alternative driving suggestions prepared prior to conversation.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Ask how they are feeling about driving? Instead of starting the conversation by “You should stop driving…” It is all about delivery.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04DFA-6801-4FDA-B676-0B2CA7B5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2DFBE-1063-417D-A490-BEB1B55C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13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3762DCA-C1F6-4B6A-A342-2979E9932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1616" y="1726457"/>
            <a:ext cx="4245373" cy="34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4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64CF-D430-4925-BC5B-B290DB3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help guide you through </a:t>
            </a:r>
            <a:br>
              <a:rPr lang="en-US" dirty="0"/>
            </a:br>
            <a:r>
              <a:rPr lang="en-US" dirty="0"/>
              <a:t>these conversations: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6A3C1-5752-4A2B-B4B9-11CB9147C7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Check out AARP’s learning module for having discussion about driving. </a:t>
            </a:r>
          </a:p>
          <a:p>
            <a:r>
              <a:rPr lang="en-US" dirty="0">
                <a:hlinkClick r:id="rId2"/>
              </a:rPr>
              <a:t>https://www.aarp.org/auto/driver-safety/we-need-to-talk/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9568E-7B8A-413E-AE5F-74ABFE832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9E5CA-69FE-4D84-BF7B-B0163AF4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14</a:t>
            </a:fld>
            <a:endParaRPr lang="en-US"/>
          </a:p>
        </p:txBody>
      </p:sp>
      <p:pic>
        <p:nvPicPr>
          <p:cNvPr id="8" name="Content Placeholder 7" descr="Questions">
            <a:extLst>
              <a:ext uri="{FF2B5EF4-FFF2-40B4-BE49-F238E27FC236}">
                <a16:creationId xmlns:a16="http://schemas.microsoft.com/office/drawing/2014/main" id="{6B03D21E-AA3E-47EF-99E0-F1972C566B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6289" y="1816876"/>
            <a:ext cx="3463047" cy="34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9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39FF-99C4-4E5C-82E4-D47A29E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486401"/>
          </a:xfrm>
        </p:spPr>
        <p:txBody>
          <a:bodyPr anchor="ctr">
            <a:normAutofit/>
          </a:bodyPr>
          <a:lstStyle/>
          <a:p>
            <a:r>
              <a:rPr lang="en-US" dirty="0"/>
              <a:t>Safety Issues: Assessing your loved one needs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9E6-F36B-41E8-8685-C3AA02C3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CE1C-8FE1-4628-A2CF-19BABAC1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89C23F-0B19-4E5D-89CD-8DFC520B1A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7231" b="9453"/>
          <a:stretch/>
        </p:blipFill>
        <p:spPr>
          <a:xfrm>
            <a:off x="5183188" y="457201"/>
            <a:ext cx="6172200" cy="48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4FE86-189D-4E19-BA16-1D2E3F73E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7201"/>
            <a:ext cx="3536269" cy="541178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+mj-lt"/>
              </a:rPr>
              <a:t>Physicians say that injuries are most likely to happen in these areas of the home. </a:t>
            </a:r>
          </a:p>
          <a:p>
            <a:endParaRPr lang="en-US" sz="2000" b="1" dirty="0">
              <a:solidFill>
                <a:schemeClr val="accent3"/>
              </a:solidFill>
              <a:latin typeface="+mj-lt"/>
            </a:endParaRPr>
          </a:p>
          <a:p>
            <a:r>
              <a:rPr lang="en-US" sz="2000" b="1" dirty="0">
                <a:solidFill>
                  <a:schemeClr val="accent3"/>
                </a:solidFill>
                <a:latin typeface="+mj-lt"/>
              </a:rPr>
              <a:t>Which one do you think is the highest?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6A3F-6774-467D-8D80-8F452181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CE4C6-F4AE-49E9-AAA6-AF4D6368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22B90D-CEEB-46E3-8CAE-CF5AD8C55FD4}"/>
              </a:ext>
            </a:extLst>
          </p:cNvPr>
          <p:cNvSpPr/>
          <p:nvPr/>
        </p:nvSpPr>
        <p:spPr>
          <a:xfrm>
            <a:off x="4836903" y="287087"/>
            <a:ext cx="6010712" cy="1199647"/>
          </a:xfrm>
          <a:prstGeom prst="roundRect">
            <a:avLst>
              <a:gd name="adj" fmla="val 1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 descr="Walk">
            <a:extLst>
              <a:ext uri="{FF2B5EF4-FFF2-40B4-BE49-F238E27FC236}">
                <a16:creationId xmlns:a16="http://schemas.microsoft.com/office/drawing/2014/main" id="{A0E6D005-D376-4F81-898A-BDB53084C6CF}"/>
              </a:ext>
            </a:extLst>
          </p:cNvPr>
          <p:cNvSpPr/>
          <p:nvPr/>
        </p:nvSpPr>
        <p:spPr>
          <a:xfrm>
            <a:off x="5248116" y="592948"/>
            <a:ext cx="659805" cy="65980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15C1CE-D7A9-47CC-8741-5FA9F6F2A0F6}"/>
              </a:ext>
            </a:extLst>
          </p:cNvPr>
          <p:cNvGrpSpPr/>
          <p:nvPr/>
        </p:nvGrpSpPr>
        <p:grpSpPr>
          <a:xfrm>
            <a:off x="6406992" y="287087"/>
            <a:ext cx="2704820" cy="1199647"/>
            <a:chOff x="1570090" y="2682"/>
            <a:chExt cx="3064978" cy="13593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015954-B3EB-4DCE-A004-8A9C1A414523}"/>
                </a:ext>
              </a:extLst>
            </p:cNvPr>
            <p:cNvSpPr/>
            <p:nvPr/>
          </p:nvSpPr>
          <p:spPr>
            <a:xfrm>
              <a:off x="1570090" y="2682"/>
              <a:ext cx="3064978" cy="13593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4BEAD0-0D28-42A7-9BEC-14FEAD10D699}"/>
                </a:ext>
              </a:extLst>
            </p:cNvPr>
            <p:cNvSpPr txBox="1"/>
            <p:nvPr/>
          </p:nvSpPr>
          <p:spPr>
            <a:xfrm>
              <a:off x="1570090" y="2682"/>
              <a:ext cx="3064978" cy="1359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868" tIns="143868" rIns="143868" bIns="143868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1"/>
                  </a:solidFill>
                </a:rPr>
                <a:t>Stairs 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C3BDA7-84C0-4738-877B-A81D6DED4049}"/>
              </a:ext>
            </a:extLst>
          </p:cNvPr>
          <p:cNvSpPr/>
          <p:nvPr/>
        </p:nvSpPr>
        <p:spPr>
          <a:xfrm>
            <a:off x="4836903" y="1670265"/>
            <a:ext cx="6010712" cy="1199647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 descr="Table and chairs">
            <a:extLst>
              <a:ext uri="{FF2B5EF4-FFF2-40B4-BE49-F238E27FC236}">
                <a16:creationId xmlns:a16="http://schemas.microsoft.com/office/drawing/2014/main" id="{3C120EAA-C955-48D1-86FA-176ECADD289B}"/>
              </a:ext>
            </a:extLst>
          </p:cNvPr>
          <p:cNvSpPr/>
          <p:nvPr/>
        </p:nvSpPr>
        <p:spPr>
          <a:xfrm>
            <a:off x="5248116" y="1976127"/>
            <a:ext cx="659805" cy="65980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E894FC-C4A8-427C-BDD5-51AF97D7C6FF}"/>
              </a:ext>
            </a:extLst>
          </p:cNvPr>
          <p:cNvGrpSpPr/>
          <p:nvPr/>
        </p:nvGrpSpPr>
        <p:grpSpPr>
          <a:xfrm>
            <a:off x="6406992" y="1670265"/>
            <a:ext cx="4625118" cy="1199647"/>
            <a:chOff x="1570090" y="1701913"/>
            <a:chExt cx="5240972" cy="13593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3228F9-9822-4958-AD0F-E244ABA2FE7A}"/>
                </a:ext>
              </a:extLst>
            </p:cNvPr>
            <p:cNvSpPr/>
            <p:nvPr/>
          </p:nvSpPr>
          <p:spPr>
            <a:xfrm>
              <a:off x="1570090" y="1701913"/>
              <a:ext cx="5240972" cy="13593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B7774C-00D5-4AF7-A571-84CB8F14616F}"/>
                </a:ext>
              </a:extLst>
            </p:cNvPr>
            <p:cNvSpPr txBox="1"/>
            <p:nvPr/>
          </p:nvSpPr>
          <p:spPr>
            <a:xfrm>
              <a:off x="1570090" y="1701913"/>
              <a:ext cx="5240972" cy="1359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868" tIns="143868" rIns="143868" bIns="143868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1"/>
                  </a:solidFill>
                </a:rPr>
                <a:t>Kitchen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CBB54C-5BCB-4690-8BC3-0711D20B84CE}"/>
              </a:ext>
            </a:extLst>
          </p:cNvPr>
          <p:cNvSpPr/>
          <p:nvPr/>
        </p:nvSpPr>
        <p:spPr>
          <a:xfrm>
            <a:off x="4836903" y="3053443"/>
            <a:ext cx="6010712" cy="1199647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 descr="Bed">
            <a:extLst>
              <a:ext uri="{FF2B5EF4-FFF2-40B4-BE49-F238E27FC236}">
                <a16:creationId xmlns:a16="http://schemas.microsoft.com/office/drawing/2014/main" id="{CBB729DF-100A-4F2C-90A0-E1166562DD27}"/>
              </a:ext>
            </a:extLst>
          </p:cNvPr>
          <p:cNvSpPr/>
          <p:nvPr/>
        </p:nvSpPr>
        <p:spPr>
          <a:xfrm>
            <a:off x="5248116" y="3359305"/>
            <a:ext cx="659805" cy="65980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6FE964-A82C-4E6F-ACFD-DC8A8D47FE86}"/>
              </a:ext>
            </a:extLst>
          </p:cNvPr>
          <p:cNvGrpSpPr/>
          <p:nvPr/>
        </p:nvGrpSpPr>
        <p:grpSpPr>
          <a:xfrm>
            <a:off x="6406992" y="3053443"/>
            <a:ext cx="4625118" cy="1199647"/>
            <a:chOff x="1570090" y="3401145"/>
            <a:chExt cx="5240972" cy="135938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5ED170-929D-4B25-B08A-7A5F602F5D90}"/>
                </a:ext>
              </a:extLst>
            </p:cNvPr>
            <p:cNvSpPr/>
            <p:nvPr/>
          </p:nvSpPr>
          <p:spPr>
            <a:xfrm>
              <a:off x="1570090" y="3401145"/>
              <a:ext cx="5240972" cy="13593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D9CF1F-0EC9-46DC-9FDB-F2EB30A15C71}"/>
                </a:ext>
              </a:extLst>
            </p:cNvPr>
            <p:cNvSpPr txBox="1"/>
            <p:nvPr/>
          </p:nvSpPr>
          <p:spPr>
            <a:xfrm>
              <a:off x="1570090" y="3401145"/>
              <a:ext cx="5240972" cy="1359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868" tIns="143868" rIns="143868" bIns="143868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1"/>
                  </a:solidFill>
                </a:rPr>
                <a:t>Bedroom 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CDCF0CD-798D-4C54-A63A-0F8A550A8098}"/>
              </a:ext>
            </a:extLst>
          </p:cNvPr>
          <p:cNvSpPr/>
          <p:nvPr/>
        </p:nvSpPr>
        <p:spPr>
          <a:xfrm>
            <a:off x="4836903" y="4436621"/>
            <a:ext cx="6010712" cy="1199647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angle 22" descr="Sink">
            <a:extLst>
              <a:ext uri="{FF2B5EF4-FFF2-40B4-BE49-F238E27FC236}">
                <a16:creationId xmlns:a16="http://schemas.microsoft.com/office/drawing/2014/main" id="{E839F62E-4AC1-48F3-9AA2-2FD946687986}"/>
              </a:ext>
            </a:extLst>
          </p:cNvPr>
          <p:cNvSpPr/>
          <p:nvPr/>
        </p:nvSpPr>
        <p:spPr>
          <a:xfrm>
            <a:off x="5248116" y="4742483"/>
            <a:ext cx="659805" cy="65980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5CEC26-B27D-4970-94B9-0DF00BAC4304}"/>
              </a:ext>
            </a:extLst>
          </p:cNvPr>
          <p:cNvGrpSpPr/>
          <p:nvPr/>
        </p:nvGrpSpPr>
        <p:grpSpPr>
          <a:xfrm>
            <a:off x="6406992" y="4436621"/>
            <a:ext cx="4625118" cy="1199647"/>
            <a:chOff x="1570090" y="5100377"/>
            <a:chExt cx="5240972" cy="135938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C3D83B-AD8C-4D11-BEE7-E9CED0D0D4A6}"/>
                </a:ext>
              </a:extLst>
            </p:cNvPr>
            <p:cNvSpPr/>
            <p:nvPr/>
          </p:nvSpPr>
          <p:spPr>
            <a:xfrm>
              <a:off x="1570090" y="5100377"/>
              <a:ext cx="5240972" cy="13593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BC14BB-6194-4C58-A667-BBFB75EF497B}"/>
                </a:ext>
              </a:extLst>
            </p:cNvPr>
            <p:cNvSpPr txBox="1"/>
            <p:nvPr/>
          </p:nvSpPr>
          <p:spPr>
            <a:xfrm>
              <a:off x="1570090" y="5100377"/>
              <a:ext cx="5240972" cy="1359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868" tIns="143868" rIns="143868" bIns="143868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1"/>
                  </a:solidFill>
                </a:rPr>
                <a:t>Bathroom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8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39FF-99C4-4E5C-82E4-D47A29E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6" y="457200"/>
            <a:ext cx="4578349" cy="1313234"/>
          </a:xfrm>
        </p:spPr>
        <p:txBody>
          <a:bodyPr anchor="ctr">
            <a:normAutofit/>
          </a:bodyPr>
          <a:lstStyle/>
          <a:p>
            <a:r>
              <a:rPr lang="en-US" dirty="0"/>
              <a:t>Bathroom </a:t>
            </a:r>
            <a:br>
              <a:rPr lang="en-US" dirty="0"/>
            </a:br>
            <a:r>
              <a:rPr lang="en-US" dirty="0"/>
              <a:t>Hazards: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9E6-F36B-41E8-8685-C3AA02C3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CE1C-8FE1-4628-A2CF-19BABAC1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78108B-1F43-41A9-87A4-0A7253D27EB1}"/>
              </a:ext>
            </a:extLst>
          </p:cNvPr>
          <p:cNvSpPr txBox="1">
            <a:spLocks/>
          </p:cNvSpPr>
          <p:nvPr/>
        </p:nvSpPr>
        <p:spPr>
          <a:xfrm>
            <a:off x="190500" y="1636678"/>
            <a:ext cx="4578349" cy="4306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Toilet correct height? 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r>
              <a:rPr lang="en-US" sz="2700" dirty="0">
                <a:solidFill>
                  <a:schemeClr val="tx2"/>
                </a:solidFill>
                <a:latin typeface="+mn-lt"/>
              </a:rPr>
              <a:t>Bathtub too high? 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endParaRPr lang="en-US" sz="2700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Grab bars in shower?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endParaRPr lang="en-US" sz="2700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Height of items? 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endParaRPr lang="en-US" sz="2700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Medications expired? 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endParaRPr lang="en-US" sz="2700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Nonslip mats? </a:t>
            </a:r>
            <a:br>
              <a:rPr lang="en-US" sz="2700" dirty="0">
                <a:solidFill>
                  <a:schemeClr val="tx2"/>
                </a:solidFill>
                <a:latin typeface="+mn-lt"/>
              </a:rPr>
            </a:br>
            <a:endParaRPr lang="en-US" sz="2700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+mn-lt"/>
              </a:rPr>
              <a:t>Towel rack close to shower?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Content Placeholder 11" descr="A close up of a fire station&#10;&#10;Description automatically generated">
            <a:extLst>
              <a:ext uri="{FF2B5EF4-FFF2-40B4-BE49-F238E27FC236}">
                <a16:creationId xmlns:a16="http://schemas.microsoft.com/office/drawing/2014/main" id="{6D6704A0-FA2A-4990-B7C2-F99E125183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8641" r="2223" b="2469"/>
          <a:stretch/>
        </p:blipFill>
        <p:spPr>
          <a:xfrm>
            <a:off x="5183188" y="1678020"/>
            <a:ext cx="6172200" cy="35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39FF-99C4-4E5C-82E4-D47A29E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6" y="457200"/>
            <a:ext cx="4578349" cy="1313234"/>
          </a:xfrm>
        </p:spPr>
        <p:txBody>
          <a:bodyPr anchor="ctr">
            <a:normAutofit/>
          </a:bodyPr>
          <a:lstStyle/>
          <a:p>
            <a:r>
              <a:rPr lang="en-US" dirty="0"/>
              <a:t>Bedroom </a:t>
            </a:r>
            <a:br>
              <a:rPr lang="en-US" dirty="0"/>
            </a:br>
            <a:r>
              <a:rPr lang="en-US" dirty="0"/>
              <a:t>Hazards: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9E6-F36B-41E8-8685-C3AA02C3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CE1C-8FE1-4628-A2CF-19BABAC1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78108B-1F43-41A9-87A4-0A7253D27EB1}"/>
              </a:ext>
            </a:extLst>
          </p:cNvPr>
          <p:cNvSpPr txBox="1">
            <a:spLocks/>
          </p:cNvSpPr>
          <p:nvPr/>
        </p:nvSpPr>
        <p:spPr>
          <a:xfrm>
            <a:off x="190500" y="1636678"/>
            <a:ext cx="4578349" cy="4306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Cords(lamps, alarm clocks,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etc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) on the floor?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Clutter in the room?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Well lit room?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Bathroom close by?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Phone accessible in room?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Content Placeholder 7" descr="A picture containing building, door, painted, window&#10;&#10;Description automatically generated">
            <a:extLst>
              <a:ext uri="{FF2B5EF4-FFF2-40B4-BE49-F238E27FC236}">
                <a16:creationId xmlns:a16="http://schemas.microsoft.com/office/drawing/2014/main" id="{A22B32FE-ABB9-4E4B-A87A-1F70CDC39D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9291" r="2684" b="4156"/>
          <a:stretch/>
        </p:blipFill>
        <p:spPr>
          <a:xfrm>
            <a:off x="5183188" y="1707204"/>
            <a:ext cx="6172200" cy="34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57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39FF-99C4-4E5C-82E4-D47A29E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57200"/>
            <a:ext cx="4581525" cy="1313234"/>
          </a:xfrm>
        </p:spPr>
        <p:txBody>
          <a:bodyPr anchor="ctr">
            <a:normAutofit/>
          </a:bodyPr>
          <a:lstStyle/>
          <a:p>
            <a:r>
              <a:rPr lang="en-US" dirty="0"/>
              <a:t>Kitchen </a:t>
            </a:r>
            <a:br>
              <a:rPr lang="en-US" dirty="0"/>
            </a:br>
            <a:r>
              <a:rPr lang="en-US" dirty="0"/>
              <a:t>Hazards: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9E6-F36B-41E8-8685-C3AA02C3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CE1C-8FE1-4628-A2CF-19BABAC1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78108B-1F43-41A9-87A4-0A7253D27EB1}"/>
              </a:ext>
            </a:extLst>
          </p:cNvPr>
          <p:cNvSpPr txBox="1">
            <a:spLocks/>
          </p:cNvSpPr>
          <p:nvPr/>
        </p:nvSpPr>
        <p:spPr>
          <a:xfrm>
            <a:off x="190500" y="1636678"/>
            <a:ext cx="4578349" cy="4306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Leaving stove on?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Emergency contact list accessible?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Spoiled food in fridge?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Expired food in pantry?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Enough room for chairs?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Chemicals stored safely?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Cabinets too high? </a:t>
            </a:r>
          </a:p>
        </p:txBody>
      </p:sp>
      <p:pic>
        <p:nvPicPr>
          <p:cNvPr id="7" name="Content Placeholder 7" descr="A picture containing building, door, painted, window&#10;&#10;Description automatically generated">
            <a:extLst>
              <a:ext uri="{FF2B5EF4-FFF2-40B4-BE49-F238E27FC236}">
                <a16:creationId xmlns:a16="http://schemas.microsoft.com/office/drawing/2014/main" id="{A22B32FE-ABB9-4E4B-A87A-1F70CDC39D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9291" r="2684" b="4156"/>
          <a:stretch/>
        </p:blipFill>
        <p:spPr>
          <a:xfrm>
            <a:off x="5183188" y="1707204"/>
            <a:ext cx="6172200" cy="34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8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DE6D-770B-4804-8B5E-163FD085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The Senior Source…Making older better since 1961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A1470E-E014-469B-8857-07B7D41E5F8E}"/>
              </a:ext>
            </a:extLst>
          </p:cNvPr>
          <p:cNvGrpSpPr/>
          <p:nvPr/>
        </p:nvGrpSpPr>
        <p:grpSpPr>
          <a:xfrm>
            <a:off x="1069943" y="1696499"/>
            <a:ext cx="3064668" cy="720000"/>
            <a:chOff x="3143" y="160539"/>
            <a:chExt cx="3064668" cy="720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B16087-BDCA-4231-8953-20A726F060BE}"/>
                </a:ext>
              </a:extLst>
            </p:cNvPr>
            <p:cNvSpPr/>
            <p:nvPr/>
          </p:nvSpPr>
          <p:spPr>
            <a:xfrm>
              <a:off x="3143" y="160539"/>
              <a:ext cx="3064668" cy="720000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41FC36-4811-4522-91BC-29F61D456D07}"/>
                </a:ext>
              </a:extLst>
            </p:cNvPr>
            <p:cNvSpPr txBox="1"/>
            <p:nvPr/>
          </p:nvSpPr>
          <p:spPr>
            <a:xfrm>
              <a:off x="3143" y="160539"/>
              <a:ext cx="3064668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1" u="sng" kern="1200"/>
                <a:t>ASSIST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7DC449-88F8-4AE9-BC8A-F5DCF18CAA98}"/>
              </a:ext>
            </a:extLst>
          </p:cNvPr>
          <p:cNvGrpSpPr/>
          <p:nvPr/>
        </p:nvGrpSpPr>
        <p:grpSpPr>
          <a:xfrm>
            <a:off x="1069943" y="2416500"/>
            <a:ext cx="3064668" cy="2745000"/>
            <a:chOff x="3143" y="880540"/>
            <a:chExt cx="3064668" cy="2745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158B358-2599-4394-8159-D793B6DA5A8B}"/>
                </a:ext>
              </a:extLst>
            </p:cNvPr>
            <p:cNvSpPr/>
            <p:nvPr/>
          </p:nvSpPr>
          <p:spPr>
            <a:xfrm>
              <a:off x="3143" y="880540"/>
              <a:ext cx="3064668" cy="2745000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79BF05-08A6-442A-BF31-6FD8F2708C2C}"/>
                </a:ext>
              </a:extLst>
            </p:cNvPr>
            <p:cNvSpPr txBox="1"/>
            <p:nvPr/>
          </p:nvSpPr>
          <p:spPr>
            <a:xfrm>
              <a:off x="3143" y="880540"/>
              <a:ext cx="3064668" cy="2745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500" kern="1200" dirty="0"/>
                <a:t>Caregiver Support Program​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Eldercare Partners​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Senior Companion Program​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21162E-AA50-40FC-8B7B-B3A25DB086E9}"/>
              </a:ext>
            </a:extLst>
          </p:cNvPr>
          <p:cNvGrpSpPr/>
          <p:nvPr/>
        </p:nvGrpSpPr>
        <p:grpSpPr>
          <a:xfrm>
            <a:off x="4563665" y="1696499"/>
            <a:ext cx="3064668" cy="720000"/>
            <a:chOff x="3496865" y="160539"/>
            <a:chExt cx="3064668" cy="720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9561D2-3E4A-4EF8-A72D-8F90B3ECD477}"/>
                </a:ext>
              </a:extLst>
            </p:cNvPr>
            <p:cNvSpPr/>
            <p:nvPr/>
          </p:nvSpPr>
          <p:spPr>
            <a:xfrm>
              <a:off x="3496865" y="160539"/>
              <a:ext cx="3064668" cy="720000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E85B51-FE65-4960-B43D-E9C61B9636E9}"/>
                </a:ext>
              </a:extLst>
            </p:cNvPr>
            <p:cNvSpPr txBox="1"/>
            <p:nvPr/>
          </p:nvSpPr>
          <p:spPr>
            <a:xfrm>
              <a:off x="3496865" y="160539"/>
              <a:ext cx="3064668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1" u="sng" kern="1200"/>
                <a:t>PROTECT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F1D212-AC2F-4AA2-AC42-9113D767CE62}"/>
              </a:ext>
            </a:extLst>
          </p:cNvPr>
          <p:cNvGrpSpPr/>
          <p:nvPr/>
        </p:nvGrpSpPr>
        <p:grpSpPr>
          <a:xfrm>
            <a:off x="4563665" y="2416500"/>
            <a:ext cx="3064668" cy="2745000"/>
            <a:chOff x="3496865" y="880540"/>
            <a:chExt cx="3064668" cy="2745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F025C21-66D1-4A8C-BFD8-B74BFD5F227D}"/>
                </a:ext>
              </a:extLst>
            </p:cNvPr>
            <p:cNvSpPr/>
            <p:nvPr/>
          </p:nvSpPr>
          <p:spPr>
            <a:xfrm>
              <a:off x="3496865" y="880540"/>
              <a:ext cx="3064668" cy="2745000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3CA1BD-887F-4022-9F20-CFF1EEAB2BCA}"/>
                </a:ext>
              </a:extLst>
            </p:cNvPr>
            <p:cNvSpPr txBox="1"/>
            <p:nvPr/>
          </p:nvSpPr>
          <p:spPr>
            <a:xfrm>
              <a:off x="3496865" y="880540"/>
              <a:ext cx="3064668" cy="2745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Elder Financial Safety Center​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Guardianship Program​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Long-Term Care Ombudsman Program ​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DF1BF4-E622-4BD8-A35F-962AC3B289DC}"/>
              </a:ext>
            </a:extLst>
          </p:cNvPr>
          <p:cNvGrpSpPr/>
          <p:nvPr/>
        </p:nvGrpSpPr>
        <p:grpSpPr>
          <a:xfrm>
            <a:off x="8057388" y="1696499"/>
            <a:ext cx="3064668" cy="720000"/>
            <a:chOff x="6990588" y="160539"/>
            <a:chExt cx="3064668" cy="720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A996FD-8090-41C9-A0F3-AF76860D919B}"/>
                </a:ext>
              </a:extLst>
            </p:cNvPr>
            <p:cNvSpPr/>
            <p:nvPr/>
          </p:nvSpPr>
          <p:spPr>
            <a:xfrm>
              <a:off x="6990588" y="160539"/>
              <a:ext cx="3064668" cy="720000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A50F9B-AE49-4233-83DA-62FCA8E8FA28}"/>
                </a:ext>
              </a:extLst>
            </p:cNvPr>
            <p:cNvSpPr txBox="1"/>
            <p:nvPr/>
          </p:nvSpPr>
          <p:spPr>
            <a:xfrm>
              <a:off x="6990588" y="160539"/>
              <a:ext cx="3064668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1" u="sng" kern="1200"/>
                <a:t>CONNECT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F5EB52-D0FF-4A89-818B-098AF8C5A93F}"/>
              </a:ext>
            </a:extLst>
          </p:cNvPr>
          <p:cNvGrpSpPr/>
          <p:nvPr/>
        </p:nvGrpSpPr>
        <p:grpSpPr>
          <a:xfrm>
            <a:off x="8057388" y="2416500"/>
            <a:ext cx="3064668" cy="2745000"/>
            <a:chOff x="6990588" y="880540"/>
            <a:chExt cx="3064668" cy="2745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B62AD50-D98E-4F6E-9F6E-8F05AB98F70E}"/>
                </a:ext>
              </a:extLst>
            </p:cNvPr>
            <p:cNvSpPr/>
            <p:nvPr/>
          </p:nvSpPr>
          <p:spPr>
            <a:xfrm>
              <a:off x="6990588" y="880540"/>
              <a:ext cx="3064668" cy="2745000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436913-57A0-4561-B01B-E0434143DE97}"/>
                </a:ext>
              </a:extLst>
            </p:cNvPr>
            <p:cNvSpPr txBox="1"/>
            <p:nvPr/>
          </p:nvSpPr>
          <p:spPr>
            <a:xfrm>
              <a:off x="6990588" y="880540"/>
              <a:ext cx="3064668" cy="2745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77800" bIns="200025" numCol="1" spcCol="1270" anchor="t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AGE (Advocacy Group for Elders)​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Foster Grandparent Program​</a:t>
              </a:r>
            </a:p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500" kern="1200"/>
                <a:t>RSVP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2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DAFF-CE4A-4D21-9724-DF277067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Takeaways: Home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4F4C8-7FC0-4A0B-9572-30477A9645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Utilize a home safety checklist</a:t>
            </a:r>
          </a:p>
          <a:p>
            <a:r>
              <a:rPr lang="en-US" sz="2000" dirty="0"/>
              <a:t>To assess your loved one’s living situation utilize a home safety checklist and make adaptions accordingly </a:t>
            </a:r>
          </a:p>
          <a:p>
            <a:r>
              <a:rPr lang="en-US" sz="2000" dirty="0"/>
              <a:t>Include your older adult in modifications as a goal to keep them independent as possible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3026B-976F-4DD5-A802-58821F44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72F6-6665-473A-B105-6F51FEC8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20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44CD89F-40F4-4AAC-BBE5-EEE22B7955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0687" y="1311275"/>
            <a:ext cx="4632325" cy="46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33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68384CD-DF46-4CFF-A90F-5A384A968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0" t="9231" r="26681" b="28823"/>
          <a:stretch/>
        </p:blipFill>
        <p:spPr>
          <a:xfrm>
            <a:off x="6" y="0"/>
            <a:ext cx="12191994" cy="685799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26EE1C-FCD0-4D9A-9A4E-41DC829D42FB}"/>
              </a:ext>
            </a:extLst>
          </p:cNvPr>
          <p:cNvSpPr/>
          <p:nvPr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F8327-E3F0-424D-98F2-99C3184D1F3B}"/>
              </a:ext>
            </a:extLst>
          </p:cNvPr>
          <p:cNvSpPr txBox="1">
            <a:spLocks/>
          </p:cNvSpPr>
          <p:nvPr/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End of Life Choices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C7C350-9AE2-4161-AD11-444F0F95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49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39FF-99C4-4E5C-82E4-D47A29E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486401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End of Life Choices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9E6-F36B-41E8-8685-C3AA02C3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CE1C-8FE1-4628-A2CF-19BABAC1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9127FD-DB68-4C5B-8BF2-A9E35A915E51}"/>
              </a:ext>
            </a:extLst>
          </p:cNvPr>
          <p:cNvGrpSpPr/>
          <p:nvPr/>
        </p:nvGrpSpPr>
        <p:grpSpPr>
          <a:xfrm>
            <a:off x="4772025" y="353534"/>
            <a:ext cx="6797675" cy="1770767"/>
            <a:chOff x="0" y="99684"/>
            <a:chExt cx="6797675" cy="1770767"/>
          </a:xfrm>
          <a:scene3d>
            <a:camera prst="orthographicFront"/>
            <a:lightRig rig="flat" dir="t"/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587E58C-3E67-49C9-97FF-7A94AF9A8460}"/>
                </a:ext>
              </a:extLst>
            </p:cNvPr>
            <p:cNvSpPr/>
            <p:nvPr/>
          </p:nvSpPr>
          <p:spPr>
            <a:xfrm>
              <a:off x="0" y="99684"/>
              <a:ext cx="6797675" cy="177076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A2431F73-ABB5-45FD-93B7-98A94565037C}"/>
                </a:ext>
              </a:extLst>
            </p:cNvPr>
            <p:cNvSpPr txBox="1"/>
            <p:nvPr/>
          </p:nvSpPr>
          <p:spPr>
            <a:xfrm>
              <a:off x="86442" y="186126"/>
              <a:ext cx="6624791" cy="159788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End of life choices are a very personal matter and a difficult conversation to talk about with older adults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2C54FB-4E0B-4B06-A39C-0C376BAAFEB0}"/>
              </a:ext>
            </a:extLst>
          </p:cNvPr>
          <p:cNvGrpSpPr/>
          <p:nvPr/>
        </p:nvGrpSpPr>
        <p:grpSpPr>
          <a:xfrm>
            <a:off x="4772025" y="2193422"/>
            <a:ext cx="6797675" cy="1770767"/>
            <a:chOff x="0" y="1939572"/>
            <a:chExt cx="6797675" cy="1770767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F05BCF2-33A6-4339-B11E-ADE1282156C7}"/>
                </a:ext>
              </a:extLst>
            </p:cNvPr>
            <p:cNvSpPr/>
            <p:nvPr/>
          </p:nvSpPr>
          <p:spPr>
            <a:xfrm>
              <a:off x="0" y="1939572"/>
              <a:ext cx="6797675" cy="177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FCE9D4CE-9747-412A-8012-7A0BBEE44ACA}"/>
                </a:ext>
              </a:extLst>
            </p:cNvPr>
            <p:cNvSpPr txBox="1"/>
            <p:nvPr/>
          </p:nvSpPr>
          <p:spPr>
            <a:xfrm>
              <a:off x="86442" y="2026014"/>
              <a:ext cx="6624791" cy="159788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More than 90 percent of people think that it is important to have conversations about </a:t>
              </a:r>
              <a:br>
                <a:rPr lang="en-US" sz="2400" dirty="0"/>
              </a:br>
              <a:r>
                <a:rPr lang="en-US" sz="2400" kern="1200" dirty="0"/>
                <a:t>end-of-life care with their loved ones, yet less than 30 percent have done so -AARP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4969A1-1943-4AD9-9699-9CE4D463894D}"/>
              </a:ext>
            </a:extLst>
          </p:cNvPr>
          <p:cNvGrpSpPr/>
          <p:nvPr/>
        </p:nvGrpSpPr>
        <p:grpSpPr>
          <a:xfrm>
            <a:off x="4772025" y="4033309"/>
            <a:ext cx="6797675" cy="1770767"/>
            <a:chOff x="0" y="3779459"/>
            <a:chExt cx="6797675" cy="1770767"/>
          </a:xfrm>
          <a:solidFill>
            <a:schemeClr val="tx2"/>
          </a:solidFill>
          <a:scene3d>
            <a:camera prst="orthographicFront"/>
            <a:lightRig rig="flat" dir="t"/>
          </a:scene3d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ED0FE0D-6412-4687-8B29-DAB707D5E207}"/>
                </a:ext>
              </a:extLst>
            </p:cNvPr>
            <p:cNvSpPr/>
            <p:nvPr/>
          </p:nvSpPr>
          <p:spPr>
            <a:xfrm>
              <a:off x="0" y="3779459"/>
              <a:ext cx="6797675" cy="1770767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7" name="Rectangle: Rounded Corners 8">
              <a:extLst>
                <a:ext uri="{FF2B5EF4-FFF2-40B4-BE49-F238E27FC236}">
                  <a16:creationId xmlns:a16="http://schemas.microsoft.com/office/drawing/2014/main" id="{B80AA74A-5DBD-4F11-80D1-F2D1DB5CB4BD}"/>
                </a:ext>
              </a:extLst>
            </p:cNvPr>
            <p:cNvSpPr txBox="1"/>
            <p:nvPr/>
          </p:nvSpPr>
          <p:spPr>
            <a:xfrm>
              <a:off x="86442" y="3865901"/>
              <a:ext cx="6624791" cy="159788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Similarly, 70 percent of people say they want to die at home, but in reality, 70 percent die in hospitals or institutions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-AARP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48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3595-5788-40E5-9DBF-7D64D54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of Life Choices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7D041-429F-4BC0-B386-6022CACAA1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Helen was living out the fate of millions of Americans who don't clearly state their medical wishes with an advance directive. Only about a quarter of American adults have an advance directive, according to a 2014 study published in the </a:t>
            </a:r>
            <a:r>
              <a:rPr lang="en-US" i="1" dirty="0"/>
              <a:t>American Journal of Preventive Medicine</a:t>
            </a:r>
            <a:r>
              <a:rPr lang="en-US" dirty="0"/>
              <a:t> -NPR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ECD7-19A7-466A-B955-87FB86F6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B42A-6EDA-49F1-884A-29CBB01B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23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3F9C087-F595-4D10-B7B9-B5B61BC63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294" r="13571" b="2"/>
          <a:stretch/>
        </p:blipFill>
        <p:spPr>
          <a:xfrm>
            <a:off x="225425" y="1387743"/>
            <a:ext cx="5829300" cy="44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3595-5788-40E5-9DBF-7D64D54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of Life Choices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ECD7-19A7-466A-B955-87FB86F6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B42A-6EDA-49F1-884A-29CBB01B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82ADD4-4796-412B-A4BC-A4CCB6C434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2000" dirty="0"/>
              <a:t>We all die, so why don’t we die well?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dirty="0"/>
              <a:t> –Dr. Atul Gawande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dirty="0">
                <a:hlinkClick r:id="rId2"/>
              </a:rPr>
              <a:t>https://www.youtube.com/watch?v=K1Rsk-3mVKs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Content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6A01B3A2-A953-4568-8842-0EE11F267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r="18517" b="-2"/>
          <a:stretch/>
        </p:blipFill>
        <p:spPr>
          <a:xfrm>
            <a:off x="6342035" y="1451619"/>
            <a:ext cx="5659465" cy="43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3595-5788-40E5-9DBF-7D64D54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of Life Choices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ECD7-19A7-466A-B955-87FB86F6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B42A-6EDA-49F1-884A-29CBB01B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82ADD4-4796-412B-A4BC-A4CCB6C434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Font typeface="Calibri" panose="020F0502020204030204" pitchFamily="34" charset="0"/>
              <a:buNone/>
            </a:pPr>
            <a:r>
              <a:rPr lang="en-US" sz="2000" dirty="0"/>
              <a:t>Documents to help: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OOHDNR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MPOA/POA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Directive to Physicians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Advance Directives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Declaration of Mental Health Treatment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Forms can be found on TX Health and Human Services: </a:t>
            </a:r>
            <a:r>
              <a:rPr lang="en-US" sz="2000" dirty="0">
                <a:hlinkClick r:id="rId2"/>
              </a:rPr>
              <a:t>https://hhs.texas.gov/laws-regulations/forms/advance-directives</a:t>
            </a:r>
            <a:endParaRPr lang="en-US" sz="2000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Doctor">
            <a:extLst>
              <a:ext uri="{FF2B5EF4-FFF2-40B4-BE49-F238E27FC236}">
                <a16:creationId xmlns:a16="http://schemas.microsoft.com/office/drawing/2014/main" id="{B49ABC92-979D-4B62-82DF-89DAEBB37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3295" y="1407298"/>
            <a:ext cx="3923694" cy="39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10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3595-5788-40E5-9DBF-7D64D54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of Life Choices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ECD7-19A7-466A-B955-87FB86F6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B42A-6EDA-49F1-884A-29CBB01B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82ADD4-4796-412B-A4BC-A4CCB6C43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1310873"/>
            <a:ext cx="11776270" cy="4632724"/>
          </a:xfrm>
        </p:spPr>
        <p:txBody>
          <a:bodyPr/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dirty="0"/>
              <a:t>Arrangements: </a:t>
            </a:r>
          </a:p>
          <a:p>
            <a:r>
              <a:rPr lang="en-US" dirty="0"/>
              <a:t>Burial: Casket, Veteran burial, or Green Burial</a:t>
            </a:r>
          </a:p>
          <a:p>
            <a:r>
              <a:rPr lang="en-US" dirty="0"/>
              <a:t>Cremation: Urn, Locket, Tree, or Coral Reef</a:t>
            </a:r>
          </a:p>
          <a:p>
            <a:r>
              <a:rPr lang="en-US" dirty="0"/>
              <a:t>Donation to Science(Medical Schools)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88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333A1-B958-4AF9-9BE8-23850B45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8D487-DF76-418D-B253-C4E8F1A0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48339D-E8E8-4E28-AE19-582F537C20A5}"/>
              </a:ext>
            </a:extLst>
          </p:cNvPr>
          <p:cNvSpPr txBox="1">
            <a:spLocks/>
          </p:cNvSpPr>
          <p:nvPr/>
        </p:nvSpPr>
        <p:spPr>
          <a:xfrm>
            <a:off x="225231" y="136525"/>
            <a:ext cx="11776269" cy="5807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8656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854C-411B-4C85-9F03-D70AA6F5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Caregiver Support Program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C632B-0733-41C6-B63B-10022E3F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Providing information and connecting with resources in the community to help in the caregiving journey</a:t>
            </a:r>
          </a:p>
          <a:p>
            <a:pPr>
              <a:lnSpc>
                <a:spcPct val="120000"/>
              </a:lnSpc>
            </a:pPr>
            <a:r>
              <a:rPr lang="en-US" dirty="0"/>
              <a:t>Educational seminars/training: Caregiving with Confidence and Dementia Live Training </a:t>
            </a:r>
          </a:p>
          <a:p>
            <a:pPr>
              <a:lnSpc>
                <a:spcPct val="120000"/>
              </a:lnSpc>
            </a:pPr>
            <a:r>
              <a:rPr lang="en-US" dirty="0"/>
              <a:t>Support Group: monthly group with helpful tips and tricks for caregiving situations</a:t>
            </a:r>
          </a:p>
          <a:p>
            <a:pPr>
              <a:lnSpc>
                <a:spcPct val="120000"/>
              </a:lnSpc>
            </a:pPr>
            <a:r>
              <a:rPr lang="en-US" dirty="0"/>
              <a:t>Supportive counseling and guidance</a:t>
            </a:r>
          </a:p>
          <a:p>
            <a:pPr>
              <a:lnSpc>
                <a:spcPct val="120000"/>
              </a:lnSpc>
            </a:pPr>
            <a:r>
              <a:rPr lang="en-US" dirty="0"/>
              <a:t>Incontinence/DME Assistance</a:t>
            </a:r>
          </a:p>
          <a:p>
            <a:endParaRPr lang="en-US" dirty="0"/>
          </a:p>
        </p:txBody>
      </p:sp>
      <p:pic>
        <p:nvPicPr>
          <p:cNvPr id="5" name="Graphic 4" descr="Board Room">
            <a:extLst>
              <a:ext uri="{FF2B5EF4-FFF2-40B4-BE49-F238E27FC236}">
                <a16:creationId xmlns:a16="http://schemas.microsoft.com/office/drawing/2014/main" id="{DFB02115-7285-4547-A56E-9D94B5916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6891" y="3285823"/>
            <a:ext cx="3135109" cy="31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5" descr="A person sitting on a table&#10;&#10;Description automatically generated">
            <a:extLst>
              <a:ext uri="{FF2B5EF4-FFF2-40B4-BE49-F238E27FC236}">
                <a16:creationId xmlns:a16="http://schemas.microsoft.com/office/drawing/2014/main" id="{24BAA4BB-496D-4C47-8CA6-8054D043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" r="5000"/>
          <a:stretch>
            <a:fillRect/>
          </a:stretch>
        </p:blipFill>
        <p:spPr>
          <a:xfrm>
            <a:off x="0" y="-1"/>
            <a:ext cx="4114800" cy="6858000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D12AD1-D234-46A9-8022-78525F57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F8F7B4-C926-43F0-916A-CB026AD635EE}"/>
              </a:ext>
            </a:extLst>
          </p:cNvPr>
          <p:cNvSpPr txBox="1">
            <a:spLocks/>
          </p:cNvSpPr>
          <p:nvPr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412348-50F9-415E-BED1-A9B0E608881B}"/>
              </a:ext>
            </a:extLst>
          </p:cNvPr>
          <p:cNvSpPr txBox="1">
            <a:spLocks/>
          </p:cNvSpPr>
          <p:nvPr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4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0AEF15-A60C-4779-84B4-9C8E7EC07499}"/>
              </a:ext>
            </a:extLst>
          </p:cNvPr>
          <p:cNvSpPr txBox="1">
            <a:spLocks/>
          </p:cNvSpPr>
          <p:nvPr/>
        </p:nvSpPr>
        <p:spPr>
          <a:xfrm>
            <a:off x="4951818" y="1519982"/>
            <a:ext cx="6410088" cy="400505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/>
              <a:t>Assistance in the home or going into a facility?</a:t>
            </a:r>
          </a:p>
          <a:p>
            <a:pPr>
              <a:lnSpc>
                <a:spcPct val="120000"/>
              </a:lnSpc>
            </a:pPr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Is it time to pump the brakes on driving?</a:t>
            </a:r>
          </a:p>
          <a:p>
            <a:pPr>
              <a:lnSpc>
                <a:spcPct val="120000"/>
              </a:lnSpc>
            </a:pPr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Safety Issues: Assessing your loved ones needs</a:t>
            </a:r>
          </a:p>
          <a:p>
            <a:pPr>
              <a:lnSpc>
                <a:spcPct val="120000"/>
              </a:lnSpc>
            </a:pPr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End of Life Choices</a:t>
            </a:r>
          </a:p>
          <a:p>
            <a:pPr>
              <a:lnSpc>
                <a:spcPct val="120000"/>
              </a:lnSpc>
            </a:pPr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Questions?</a:t>
            </a:r>
          </a:p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562D86F-25E9-415A-B036-BA1225DEFD05}"/>
              </a:ext>
            </a:extLst>
          </p:cNvPr>
          <p:cNvSpPr txBox="1">
            <a:spLocks/>
          </p:cNvSpPr>
          <p:nvPr/>
        </p:nvSpPr>
        <p:spPr>
          <a:xfrm>
            <a:off x="4951818" y="680970"/>
            <a:ext cx="6410088" cy="644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</a:rPr>
              <a:t>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682BAB-1979-4272-AA3A-2A99C88EB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2BE6894-5EB1-418A-A34F-CF64AC5C7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" b="1050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26EE1C-FCD0-4D9A-9A4E-41DC829D42FB}"/>
              </a:ext>
            </a:extLst>
          </p:cNvPr>
          <p:cNvSpPr/>
          <p:nvPr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F8327-E3F0-424D-98F2-99C3184D1F3B}"/>
              </a:ext>
            </a:extLst>
          </p:cNvPr>
          <p:cNvSpPr txBox="1">
            <a:spLocks/>
          </p:cNvSpPr>
          <p:nvPr/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Assistance in the home or going into a facility?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C7C350-9AE2-4161-AD11-444F0F95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9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F3B-6A38-4C1E-BE6F-F145B252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Assistance in the home or going into a facility?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DFA8-7310-40A2-917F-EA6171855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/>
              <a:t>The ideal scenario of any older adult is to “Age in Place” in their own home. 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There are a couple different factors to consider if your loved one is capable of aging in place.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My go to three questions to age in place: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1) Are they financially capable to stay at home?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2) Are they safe in the home?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3) What is their decision and quality of life?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House">
            <a:extLst>
              <a:ext uri="{FF2B5EF4-FFF2-40B4-BE49-F238E27FC236}">
                <a16:creationId xmlns:a16="http://schemas.microsoft.com/office/drawing/2014/main" id="{48BB2CC9-F79D-47CE-A98C-A7411C9B4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0368" y="3013848"/>
            <a:ext cx="3135109" cy="31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2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2E4F-7033-4073-9289-233E5039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Determining Capabilities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B843-F2B1-4A5B-988D-0326073F8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3604737"/>
            <a:ext cx="5829298" cy="23388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i="0" u="none" kern="1200" dirty="0"/>
              <a:t>Activities of Daily Living (ADLS)</a:t>
            </a:r>
            <a:endParaRPr lang="en-US" sz="2000" kern="1200" dirty="0"/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Dressing</a:t>
            </a:r>
            <a:endParaRPr lang="en-US" sz="2000" kern="1200" dirty="0"/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Feeding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Toileting 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Bathing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DE114-8060-4D7A-B248-A19727BD7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3604737"/>
            <a:ext cx="5829298" cy="23388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kern="1200" dirty="0"/>
              <a:t>Instrumental Activities of Daily Living (IADLS)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Cooking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Cleaning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Handling Finances</a:t>
            </a:r>
          </a:p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0" i="0" u="none" kern="1200" dirty="0"/>
              <a:t>Driving</a:t>
            </a:r>
          </a:p>
          <a:p>
            <a:pPr marL="0" indent="0" algn="ctr">
              <a:buNone/>
            </a:pPr>
            <a:endParaRPr lang="en-US" sz="2000" b="1" kern="1200" dirty="0"/>
          </a:p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DAC0-F518-43E4-8873-E32DB15F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31CA0-11F7-4685-9CD7-DB6DD2FD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 descr="Shower">
            <a:extLst>
              <a:ext uri="{FF2B5EF4-FFF2-40B4-BE49-F238E27FC236}">
                <a16:creationId xmlns:a16="http://schemas.microsoft.com/office/drawing/2014/main" id="{8BF2D1A0-6793-4658-B7F9-E65406E4BCE5}"/>
              </a:ext>
            </a:extLst>
          </p:cNvPr>
          <p:cNvSpPr/>
          <p:nvPr/>
        </p:nvSpPr>
        <p:spPr>
          <a:xfrm>
            <a:off x="2383879" y="1741264"/>
            <a:ext cx="1512000" cy="1512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 descr="Mop and bucket">
            <a:extLst>
              <a:ext uri="{FF2B5EF4-FFF2-40B4-BE49-F238E27FC236}">
                <a16:creationId xmlns:a16="http://schemas.microsoft.com/office/drawing/2014/main" id="{473ED1E2-4EB8-4F5B-8268-3D92A5C8F7DB}"/>
              </a:ext>
            </a:extLst>
          </p:cNvPr>
          <p:cNvSpPr/>
          <p:nvPr/>
        </p:nvSpPr>
        <p:spPr>
          <a:xfrm>
            <a:off x="8330851" y="1741264"/>
            <a:ext cx="1512000" cy="1512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851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FECF-52FC-416E-AE10-5D0926E3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Assistance in the Home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E6984-A44E-4E4A-9CBC-4098C69EE4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Different Programs to help “Age in Place” </a:t>
            </a:r>
          </a:p>
          <a:p>
            <a:r>
              <a:rPr lang="en-US" sz="2000" dirty="0"/>
              <a:t>Senior Companion Program</a:t>
            </a:r>
          </a:p>
          <a:p>
            <a:r>
              <a:rPr lang="en-US" sz="2000" dirty="0"/>
              <a:t>Meals on Wheels</a:t>
            </a:r>
          </a:p>
          <a:p>
            <a:r>
              <a:rPr lang="en-US" sz="2000" dirty="0"/>
              <a:t>Grocery delivery</a:t>
            </a:r>
          </a:p>
          <a:p>
            <a:r>
              <a:rPr lang="en-US" sz="2000" dirty="0" err="1"/>
              <a:t>MyRideDallas</a:t>
            </a:r>
            <a:endParaRPr lang="en-US" sz="2000" dirty="0"/>
          </a:p>
          <a:p>
            <a:r>
              <a:rPr lang="en-US" sz="2000" dirty="0"/>
              <a:t>Respite</a:t>
            </a:r>
          </a:p>
          <a:p>
            <a:r>
              <a:rPr lang="en-US" sz="2000" dirty="0"/>
              <a:t>Home Health</a:t>
            </a:r>
          </a:p>
          <a:p>
            <a:r>
              <a:rPr lang="en-US" sz="2000" dirty="0"/>
              <a:t>Texas Ramp Project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E1BBA-F684-4DDC-9962-586E735A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8E2ED-5959-4D21-B923-056B576B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B7F153E-07AD-4D3C-A14E-B2ACCC4C37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79621"/>
            <a:ext cx="5829300" cy="38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9256-A9AF-403F-92B2-FD0F79B5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Facility Living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53650-6449-4A97-B92A-A6C16E94EC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 types of Facilities: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Independent Living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Assisted Living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Memory Care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Long-Term Care(LTC) or Skilled Nursing Facility(SNF)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Continuing Care Retirement Communities(CCRC)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E1EBB-314A-48D3-9567-1BF95626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9E39-1344-4013-81A7-1D7A07D2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DC0E8A8-94A0-414C-B265-CD998DE91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9850" y="1855787"/>
            <a:ext cx="5334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17528"/>
      </p:ext>
    </p:extLst>
  </p:cSld>
  <p:clrMapOvr>
    <a:masterClrMapping/>
  </p:clrMapOvr>
</p:sld>
</file>

<file path=ppt/theme/theme1.xml><?xml version="1.0" encoding="utf-8"?>
<a:theme xmlns:a="http://schemas.openxmlformats.org/drawingml/2006/main" name="TSS Theme TEAL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IC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99DD71040AC459753C40D435FB877" ma:contentTypeVersion="12" ma:contentTypeDescription="Create a new document." ma:contentTypeScope="" ma:versionID="17c1d6a3817ec82522172004dc6c6fc1">
  <xsd:schema xmlns:xsd="http://www.w3.org/2001/XMLSchema" xmlns:xs="http://www.w3.org/2001/XMLSchema" xmlns:p="http://schemas.microsoft.com/office/2006/metadata/properties" xmlns:ns2="8bcf0835-3e04-4fb8-a8cd-3e8f1f5dab48" xmlns:ns3="dd8d6300-4b26-4a69-ac6a-fbd8ac72bb4c" targetNamespace="http://schemas.microsoft.com/office/2006/metadata/properties" ma:root="true" ma:fieldsID="6d5f121b8e1007a22677ae56e4064572" ns2:_="" ns3:_="">
    <xsd:import namespace="8bcf0835-3e04-4fb8-a8cd-3e8f1f5dab48"/>
    <xsd:import namespace="dd8d6300-4b26-4a69-ac6a-fbd8ac72b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f0835-3e04-4fb8-a8cd-3e8f1f5dab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d6300-4b26-4a69-ac6a-fbd8ac72b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F40786-E4A6-4E5F-85A5-7FE3195B39A4}"/>
</file>

<file path=customXml/itemProps2.xml><?xml version="1.0" encoding="utf-8"?>
<ds:datastoreItem xmlns:ds="http://schemas.openxmlformats.org/officeDocument/2006/customXml" ds:itemID="{83E16E8E-489D-47BF-8045-8C740F2456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19ED91-4F99-4EBB-9D2D-A6ACB43CDF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1056</Words>
  <Application>Microsoft Office PowerPoint</Application>
  <PresentationFormat>Widescreen</PresentationFormat>
  <Paragraphs>189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TSS Theme TEAL</vt:lpstr>
      <vt:lpstr>TITLES</vt:lpstr>
      <vt:lpstr>TOPICS</vt:lpstr>
      <vt:lpstr>BLANK</vt:lpstr>
      <vt:lpstr>PowerPoint Presentation</vt:lpstr>
      <vt:lpstr>The Senior Source…Making older better since 1961</vt:lpstr>
      <vt:lpstr>The Caregiver Support Program</vt:lpstr>
      <vt:lpstr>PowerPoint Presentation</vt:lpstr>
      <vt:lpstr>PowerPoint Presentation</vt:lpstr>
      <vt:lpstr>Assistance in the home or going into a facility?</vt:lpstr>
      <vt:lpstr>Determining Capabilities</vt:lpstr>
      <vt:lpstr>Assistance in the Home Options</vt:lpstr>
      <vt:lpstr> Facility Living Options</vt:lpstr>
      <vt:lpstr>PowerPoint Presentation</vt:lpstr>
      <vt:lpstr>What are the warning signs that may indicate your loved one is at risk? </vt:lpstr>
      <vt:lpstr>How do you think your loved one will feel about being unable to drive? </vt:lpstr>
      <vt:lpstr>How to have the conversation? </vt:lpstr>
      <vt:lpstr>How to help guide you through  these conversations:</vt:lpstr>
      <vt:lpstr>Safety Issues: Assessing your loved one needs </vt:lpstr>
      <vt:lpstr>PowerPoint Presentation</vt:lpstr>
      <vt:lpstr>Bathroom  Hazards: </vt:lpstr>
      <vt:lpstr>Bedroom  Hazards: </vt:lpstr>
      <vt:lpstr>Kitchen  Hazards: </vt:lpstr>
      <vt:lpstr>Takeaways: Home Safety</vt:lpstr>
      <vt:lpstr>PowerPoint Presentation</vt:lpstr>
      <vt:lpstr>End of Life Choices</vt:lpstr>
      <vt:lpstr>End of Life Choices</vt:lpstr>
      <vt:lpstr>End of Life Choices</vt:lpstr>
      <vt:lpstr>End of Life Choices</vt:lpstr>
      <vt:lpstr>End of Life Choices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Valarie Sherrill</dc:creator>
  <cp:lastModifiedBy>Valarie Sherrill</cp:lastModifiedBy>
  <cp:revision>11</cp:revision>
  <dcterms:created xsi:type="dcterms:W3CDTF">2020-05-04T15:45:58Z</dcterms:created>
  <dcterms:modified xsi:type="dcterms:W3CDTF">2020-09-04T17:35:13Z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0x010100D5899DD71040AC459753C40D435FB877</vt:lpwstr>
  </property>
</Properties>
</file>